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0_E18C9DCC.xml" ContentType="application/vnd.ms-powerpoint.comments+xml"/>
  <Override PartName="/ppt/comments/modernComment_101_AFBD4A45.xml" ContentType="application/vnd.ms-powerpoint.comments+xml"/>
  <Override PartName="/ppt/comments/modernComment_10B_5915F744.xml" ContentType="application/vnd.ms-powerpoint.comments+xml"/>
  <Override PartName="/ppt/comments/modernComment_10F_ED669A6F.xml" ContentType="application/vnd.ms-powerpoint.comment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92" r:id="rId3"/>
    <p:sldId id="262" r:id="rId4"/>
    <p:sldId id="260" r:id="rId5"/>
    <p:sldId id="297" r:id="rId6"/>
    <p:sldId id="290" r:id="rId7"/>
    <p:sldId id="298" r:id="rId8"/>
    <p:sldId id="267" r:id="rId9"/>
    <p:sldId id="294" r:id="rId10"/>
    <p:sldId id="271" r:id="rId11"/>
    <p:sldId id="275" r:id="rId12"/>
    <p:sldId id="277" r:id="rId13"/>
    <p:sldId id="278" r:id="rId14"/>
    <p:sldId id="289" r:id="rId15"/>
    <p:sldId id="279" r:id="rId16"/>
    <p:sldId id="280" r:id="rId17"/>
    <p:sldId id="288" r:id="rId18"/>
    <p:sldId id="282" r:id="rId19"/>
    <p:sldId id="299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B08C74-2D05-C082-8408-05F2396AAEA0}" name="AURELIE NOEL" initials="AN" userId="S::aurelie.noel@ght49.fr::0308840e-ae56-4e87-9e92-3fc67bcdef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A2DA6C-C616-BF7D-876B-F4ED026DB57E}" v="3207" dt="2025-09-04T10:49:51.268"/>
    <p1510:client id="{52A79F1D-12E1-7A92-6EF8-28D4FACA7808}" v="1418" dt="2025-09-04T10:49:17.042"/>
    <p1510:client id="{7ED0E5AE-69E5-9A2E-8D50-6DE4E79495BC}" v="1497" dt="2025-09-02T12:58:07.041"/>
    <p1510:client id="{96C27DD5-A748-F8D7-702E-62E5FB96B0E0}" v="113" dt="2025-09-03T14:12:48.143"/>
    <p1510:client id="{B20E6711-DFD6-8020-B61A-B3B2846BA100}" v="94" dt="2025-09-03T19:10:31.924"/>
    <p1510:client id="{CEBB3389-3301-4097-BFEA-0E69387847AF}" v="13" dt="2025-09-04T10:51:04.860"/>
    <p1510:client id="{D5B6D57D-F21F-DF07-FEB1-B0FF120F6FAA}" v="100" dt="2025-09-03T18:51:22.6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53" autoAdjust="0"/>
  </p:normalViewPr>
  <p:slideViewPr>
    <p:cSldViewPr snapToGrid="0">
      <p:cViewPr>
        <p:scale>
          <a:sx n="120" d="100"/>
          <a:sy n="120" d="100"/>
        </p:scale>
        <p:origin x="-198" y="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-327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comments/modernComment_10B_5915F74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CDD2F66-550B-4030-8580-7FAECECED343}" authorId="{83B08C74-2D05-C082-8408-05F2396AAEA0}" created="2025-08-29T12:48:42.62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494611780" sldId="267"/>
      <ac:spMk id="2" creationId="{7D2BFD5F-346A-DF8A-A503-4352873EF828}"/>
      <ac:txMk cp="19">
        <ac:context len="47" hash="2616957173"/>
      </ac:txMk>
    </ac:txMkLst>
    <p188:pos x="5334000" y="518583"/>
    <p188:txBody>
      <a:bodyPr/>
      <a:lstStyle/>
      <a:p>
        <a:r>
          <a:rPr lang="fr-FR"/>
          <a:t>revoir le mot ?</a:t>
        </a:r>
      </a:p>
    </p188:txBody>
  </p188:cm>
</p188:cmLst>
</file>

<file path=ppt/comments/modernComment_10F_ED669A6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B1A233A-08F3-4C4A-889F-62A00E5A3B0C}" authorId="{83B08C74-2D05-C082-8408-05F2396AAEA0}" created="2025-08-29T13:22:59.46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82924399" sldId="271"/>
      <ac:spMk id="3" creationId="{C9027E28-530B-B6C4-C4CA-6244D69739E1}"/>
      <ac:txMk cp="333" len="33">
        <ac:context len="996" hash="2630833473"/>
      </ac:txMk>
    </ac:txMkLst>
    <p188:pos x="3757083" y="2307166"/>
    <p188:txBody>
      <a:bodyPr/>
      <a:lstStyle/>
      <a:p>
        <a:r>
          <a:rPr lang="fr-FR"/>
          <a:t>Reformuler</a:t>
        </a:r>
      </a:p>
    </p188:txBody>
  </p188:cm>
  <p188:cm id="{277FC895-A3DB-46FD-AA7E-268DBE8D4E81}" authorId="{83B08C74-2D05-C082-8408-05F2396AAEA0}" created="2025-09-01T12:17:01.3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82924399" sldId="271"/>
      <ac:spMk id="3" creationId="{C9027E28-530B-B6C4-C4CA-6244D69739E1}"/>
    </ac:deMkLst>
    <p188:txBody>
      <a:bodyPr/>
      <a:lstStyle/>
      <a:p>
        <a:r>
          <a:rPr lang="fr-FR"/>
          <a:t>Voir avec Axelle</a:t>
        </a:r>
      </a:p>
    </p188:txBody>
  </p188:cm>
</p188:cmLst>
</file>

<file path=ppt/comments/modernComment_100_E18C9DC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0E0BE05-4D2D-4CA7-98BB-9B535E521A21}" authorId="{83B08C74-2D05-C082-8408-05F2396AAEA0}" created="2025-09-01T12:22:09.757">
    <pc:sldMkLst xmlns:pc="http://schemas.microsoft.com/office/powerpoint/2013/main/command">
      <pc:docMk/>
      <pc:sldMk cId="3784089036" sldId="256"/>
    </pc:sldMkLst>
    <p188:txBody>
      <a:bodyPr/>
      <a:lstStyle/>
      <a:p>
        <a:r>
          <a:rPr lang="fr-FR"/>
          <a:t>Aller voir ce que propose les incubateurs</a:t>
        </a:r>
      </a:p>
    </p188:txBody>
  </p188:cm>
</p188:cmLst>
</file>

<file path=ppt/comments/modernComment_101_AFBD4A4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3E8D845-9B75-4F10-B919-21918EAA86C7}" authorId="{83B08C74-2D05-C082-8408-05F2396AAEA0}" created="2025-08-29T13:17:35.835">
    <pc:sldMkLst xmlns:pc="http://schemas.microsoft.com/office/powerpoint/2013/main/command">
      <pc:docMk/>
      <pc:sldMk cId="2948418117" sldId="257"/>
    </pc:sldMkLst>
    <p188:txBody>
      <a:bodyPr/>
      <a:lstStyle/>
      <a:p>
        <a:r>
          <a:rPr lang="fr-FR"/>
          <a:t>A revoir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0D89C-5495-4073-BE7E-295D0FC04254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AA48C-E6E1-4EC1-900C-EA1CC1BA92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693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21690-8EFF-4085-AE03-BEB8D42E4A1E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2BB0D-94DA-47BD-806A-B8CBB7C991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389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2BB0D-94DA-47BD-806A-B8CBB7C991A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123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2BB0D-94DA-47BD-806A-B8CBB7C991A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134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2BB0D-94DA-47BD-806A-B8CBB7C991A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6075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Slide</a:t>
            </a:r>
            <a:r>
              <a:rPr lang="fr-FR" baseline="0" dirty="0" smtClean="0"/>
              <a:t> avec les différentes étapes d’accompagnement et les photos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2BB0D-94DA-47BD-806A-B8CBB7C991A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708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2BB0D-94DA-47BD-806A-B8CBB7C991A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671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12BB0D-94DA-47BD-806A-B8CBB7C991A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183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84A4-74D0-43D6-ADDF-BC4FAB223E8B}" type="datetime1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7FA5-300D-41A5-BF90-279EF74EA667}" type="datetime1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AF6-68B2-4F0A-8D2E-FDB53FA41D1C}" type="datetime1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09FD-2F0C-48AA-BBBA-036CA7444294}" type="datetime1">
              <a:rPr lang="fr-FR" smtClean="0"/>
              <a:t>09/10/2025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BC4-E750-4128-AC11-E103B116AAAC}" type="datetime1">
              <a:rPr lang="fr-FR" smtClean="0"/>
              <a:t>09/10/2025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A429F-4FB9-4DE4-B005-47684D473848}" type="datetime1">
              <a:rPr lang="fr-FR" smtClean="0"/>
              <a:t>09/10/2025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93A1-E96B-4222-87E2-6455A118B08D}" type="datetime1">
              <a:rPr lang="fr-FR" smtClean="0"/>
              <a:t>09/10/2025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29BF2-8721-41BE-A605-61C0D3FCC591}" type="datetime1">
              <a:rPr lang="fr-FR" smtClean="0"/>
              <a:t>09/10/2025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E746-0C1D-4754-96BD-5FC71FDA6B1B}" type="datetime1">
              <a:rPr lang="fr-FR" smtClean="0"/>
              <a:t>09/10/2025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A966-C981-4A60-8CB5-FA5ACC230B0C}" type="datetime1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DBFC1-D666-401B-9E0D-A3BDF6E23799}" type="datetime1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E8805F-10A4-4510-92C7-F71800E294B7}" type="datetime1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278257" y="63418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slide" Target="slide12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microsoft.com/office/2018/10/relationships/comments" Target="../comments/modernComment_100_E18C9DCC.xm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18/10/relationships/comments" Target="../comments/modernComment_101_AFBD4A45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zoom.us/j/94138735021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s://zoom.us/j/9722739213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oom.us/j/98112302340" TargetMode="External"/><Relationship Id="rId11" Type="http://schemas.microsoft.com/office/2018/10/relationships/comments" Target="../comments/modernComment_10B_5915F744.xml"/><Relationship Id="rId5" Type="http://schemas.openxmlformats.org/officeDocument/2006/relationships/hyperlink" Target="https://zoom.us/j/98567112807" TargetMode="External"/><Relationship Id="rId10" Type="http://schemas.openxmlformats.org/officeDocument/2006/relationships/image" Target="../media/image18.png"/><Relationship Id="rId4" Type="http://schemas.openxmlformats.org/officeDocument/2006/relationships/hyperlink" Target="mailto:mobis@chu-angers.fr" TargetMode="External"/><Relationship Id="rId9" Type="http://schemas.openxmlformats.org/officeDocument/2006/relationships/hyperlink" Target="https://zoom.us/j/9752833195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microsoft.com/office/2018/10/relationships/comments" Target="../comments/modernComment_10F_ED669A6F.xml"/><Relationship Id="rId5" Type="http://schemas.openxmlformats.org/officeDocument/2006/relationships/image" Target="../media/image18.png"/><Relationship Id="rId4" Type="http://schemas.openxmlformats.org/officeDocument/2006/relationships/hyperlink" Target="mailto:mobis@chu-angers.fr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obis@chu-angers.f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obis@chu-angers.fr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mobis@chu-angers.fr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partages\DRCI\TLE_MOBIS\COMMUNICATION-TIERS-LIEU\RESSOURCES\Autres\vagu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1"/>
          <a:stretch/>
        </p:blipFill>
        <p:spPr bwMode="auto">
          <a:xfrm rot="10800000">
            <a:off x="-349851" y="-858045"/>
            <a:ext cx="13996718" cy="242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à coins arrondis 11"/>
          <p:cNvSpPr/>
          <p:nvPr/>
        </p:nvSpPr>
        <p:spPr>
          <a:xfrm>
            <a:off x="3619499" y="4876800"/>
            <a:ext cx="4927671" cy="2926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bg2"/>
                </a:solidFill>
              </a:rPr>
              <a:t>Tiers-lieu d'expérimentation de solutions numériques en santé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374560"/>
            <a:ext cx="9144000" cy="1019908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accent2"/>
                </a:solidFill>
                <a:latin typeface="+mn-lt"/>
                <a:ea typeface="+mj-lt"/>
                <a:cs typeface="+mj-lt"/>
              </a:rPr>
              <a:t>Innov’ </a:t>
            </a:r>
            <a:r>
              <a:rPr lang="fr-FR" b="1" dirty="0">
                <a:solidFill>
                  <a:schemeClr val="accent1"/>
                </a:solidFill>
                <a:latin typeface="+mn-lt"/>
                <a:ea typeface="+mj-lt"/>
                <a:cs typeface="+mj-lt"/>
              </a:rPr>
              <a:t>et Vous</a:t>
            </a:r>
            <a:endParaRPr lang="fr-FR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2299304"/>
            <a:ext cx="9144000" cy="66085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Révélez l'innovateur qui est en vous !</a:t>
            </a:r>
          </a:p>
        </p:txBody>
      </p:sp>
      <p:pic>
        <p:nvPicPr>
          <p:cNvPr id="5" name="Image 4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xmlns="" id="{A2F382B4-57CE-D64D-0B48-D970D42F6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808" y="3714431"/>
            <a:ext cx="2210385" cy="1054301"/>
          </a:xfrm>
          <a:prstGeom prst="rect">
            <a:avLst/>
          </a:prstGeom>
        </p:spPr>
      </p:pic>
      <p:pic>
        <p:nvPicPr>
          <p:cNvPr id="7" name="Image 6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D6FDB972-F911-6419-2303-333A71DAA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246" y="566918"/>
            <a:ext cx="846954" cy="7114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7E06A257-2BAA-D30B-9FA5-5EC61DD2AF13}"/>
              </a:ext>
            </a:extLst>
          </p:cNvPr>
          <p:cNvSpPr txBox="1"/>
          <p:nvPr/>
        </p:nvSpPr>
        <p:spPr>
          <a:xfrm>
            <a:off x="3912577" y="3261007"/>
            <a:ext cx="43668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</a:t>
            </a:r>
          </a:p>
        </p:txBody>
      </p:sp>
      <p:sp>
        <p:nvSpPr>
          <p:cNvPr id="6" name="ZoneTexte 4">
            <a:extLst>
              <a:ext uri="{FF2B5EF4-FFF2-40B4-BE49-F238E27FC236}">
                <a16:creationId xmlns:a16="http://schemas.microsoft.com/office/drawing/2014/main" xmlns="" id="{3B61D049-4C23-3FDD-0B39-E8DB420CF7AB}"/>
              </a:ext>
            </a:extLst>
          </p:cNvPr>
          <p:cNvSpPr txBox="1"/>
          <p:nvPr/>
        </p:nvSpPr>
        <p:spPr>
          <a:xfrm>
            <a:off x="2123535" y="922643"/>
            <a:ext cx="7733348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bg2"/>
                </a:solidFill>
                <a:latin typeface="+mj-lt"/>
              </a:rPr>
              <a:t>Tiers-lieu d'expérimentation de solutions numériques en </a:t>
            </a:r>
            <a:r>
              <a:rPr lang="fr-FR" b="1" dirty="0" smtClean="0">
                <a:solidFill>
                  <a:schemeClr val="bg2"/>
                </a:solidFill>
                <a:latin typeface="+mj-lt"/>
              </a:rPr>
              <a:t>santé</a:t>
            </a:r>
            <a:endParaRPr lang="fr-FR" b="1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1018216" y="6190053"/>
            <a:ext cx="10157448" cy="508340"/>
            <a:chOff x="471600" y="5969824"/>
            <a:chExt cx="11172310" cy="559130"/>
          </a:xfrm>
        </p:grpSpPr>
        <p:pic>
          <p:nvPicPr>
            <p:cNvPr id="8" name="Image 7" descr="Une image contenant capture d’écran, Graphique, graphisme, Police&#10;&#10;Le contenu généré par l’IA peut être incorrect.">
              <a:extLst>
                <a:ext uri="{FF2B5EF4-FFF2-40B4-BE49-F238E27FC236}">
                  <a16:creationId xmlns:a16="http://schemas.microsoft.com/office/drawing/2014/main" xmlns="" id="{5DC34D2D-AE74-3CAA-CE5A-1453C06E6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39534" y="6113318"/>
              <a:ext cx="801587" cy="273301"/>
            </a:xfrm>
            <a:prstGeom prst="rect">
              <a:avLst/>
            </a:prstGeom>
          </p:spPr>
        </p:pic>
        <p:pic>
          <p:nvPicPr>
            <p:cNvPr id="10" name="Image 9" descr="Une image contenant Graphique, capture d’écran, graphisme, Police&#10;&#10;Le contenu généré par l’IA peut être incorrect.">
              <a:extLst>
                <a:ext uri="{FF2B5EF4-FFF2-40B4-BE49-F238E27FC236}">
                  <a16:creationId xmlns:a16="http://schemas.microsoft.com/office/drawing/2014/main" xmlns="" id="{F545351E-310E-E792-D0AC-19F84C40F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78748" y="6118266"/>
              <a:ext cx="722418" cy="262302"/>
            </a:xfrm>
            <a:prstGeom prst="rect">
              <a:avLst/>
            </a:prstGeom>
          </p:spPr>
        </p:pic>
        <p:pic>
          <p:nvPicPr>
            <p:cNvPr id="11" name="Image 10" descr="Une image contenant Graphique, Police, graphisme, logo&#10;&#10;Le contenu généré par l’IA peut être incorrect.">
              <a:extLst>
                <a:ext uri="{FF2B5EF4-FFF2-40B4-BE49-F238E27FC236}">
                  <a16:creationId xmlns:a16="http://schemas.microsoft.com/office/drawing/2014/main" xmlns="" id="{74B99C3A-C17F-938E-EDE6-2A97F75E8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38793" y="6147954"/>
              <a:ext cx="774371" cy="213756"/>
            </a:xfrm>
            <a:prstGeom prst="rect">
              <a:avLst/>
            </a:prstGeom>
          </p:spPr>
        </p:pic>
        <p:pic>
          <p:nvPicPr>
            <p:cNvPr id="13" name="Image 12" descr="Une image contenant Graphique, logo, Police, graphisme&#10;&#10;Le contenu généré par l’IA peut être incorrect.">
              <a:extLst>
                <a:ext uri="{FF2B5EF4-FFF2-40B4-BE49-F238E27FC236}">
                  <a16:creationId xmlns:a16="http://schemas.microsoft.com/office/drawing/2014/main" xmlns="" id="{B0001A3A-3F0E-A5AF-9C53-D3D92ED94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50791" y="6093525"/>
              <a:ext cx="720067" cy="313089"/>
            </a:xfrm>
            <a:prstGeom prst="rect">
              <a:avLst/>
            </a:prstGeom>
          </p:spPr>
        </p:pic>
        <p:pic>
          <p:nvPicPr>
            <p:cNvPr id="15" name="Image 14" descr="Une image contenant étoile, Graphique, Police&#10;&#10;Le contenu généré par l’IA peut être incorrect.">
              <a:extLst>
                <a:ext uri="{FF2B5EF4-FFF2-40B4-BE49-F238E27FC236}">
                  <a16:creationId xmlns:a16="http://schemas.microsoft.com/office/drawing/2014/main" xmlns="" id="{E73E50CE-E022-7E59-06E7-5CCD0DCA6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75554" y="6063837"/>
              <a:ext cx="880755" cy="377468"/>
            </a:xfrm>
            <a:prstGeom prst="rect">
              <a:avLst/>
            </a:prstGeom>
          </p:spPr>
        </p:pic>
        <p:pic>
          <p:nvPicPr>
            <p:cNvPr id="16" name="Image 15" descr="Une image contenant Police, Graphique,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xmlns="" id="{EA6489C4-9CE5-0C5A-D3E5-6AE99A19B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93936" y="6098473"/>
              <a:ext cx="1010394" cy="313585"/>
            </a:xfrm>
            <a:prstGeom prst="rect">
              <a:avLst/>
            </a:prstGeom>
          </p:spPr>
        </p:pic>
        <p:pic>
          <p:nvPicPr>
            <p:cNvPr id="17" name="Image 16" descr="Une image contenant texte, Graphique, Police, graphisme&#10;&#10;Le contenu généré par l’IA peut être incorrect.">
              <a:extLst>
                <a:ext uri="{FF2B5EF4-FFF2-40B4-BE49-F238E27FC236}">
                  <a16:creationId xmlns:a16="http://schemas.microsoft.com/office/drawing/2014/main" xmlns="" id="{0F77AA01-4DDC-CF75-C804-92179F8C2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41957" y="6058889"/>
              <a:ext cx="905494" cy="386815"/>
            </a:xfrm>
            <a:prstGeom prst="rect">
              <a:avLst/>
            </a:prstGeom>
          </p:spPr>
        </p:pic>
        <p:pic>
          <p:nvPicPr>
            <p:cNvPr id="18" name="Image 17" descr="Une image contenant texte, Police, Graphique, logo&#10;&#10;Le contenu généré par l’IA peut être incorrect.">
              <a:extLst>
                <a:ext uri="{FF2B5EF4-FFF2-40B4-BE49-F238E27FC236}">
                  <a16:creationId xmlns:a16="http://schemas.microsoft.com/office/drawing/2014/main" xmlns="" id="{EED652BE-C1EA-BB1C-7195-FDC8605BE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485078" y="6053941"/>
              <a:ext cx="713882" cy="399557"/>
            </a:xfrm>
            <a:prstGeom prst="rect">
              <a:avLst/>
            </a:prstGeom>
          </p:spPr>
        </p:pic>
        <p:pic>
          <p:nvPicPr>
            <p:cNvPr id="19" name="Image 18" descr="Une image contenant texte, Police, Graphique, logo&#10;&#10;Le contenu généré par l’IA peut être incorrect.">
              <a:extLst>
                <a:ext uri="{FF2B5EF4-FFF2-40B4-BE49-F238E27FC236}">
                  <a16:creationId xmlns:a16="http://schemas.microsoft.com/office/drawing/2014/main" xmlns="" id="{A2401570-EBB1-4DC1-3461-619FDC6D1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08485" y="5969824"/>
              <a:ext cx="529442" cy="559130"/>
            </a:xfrm>
            <a:prstGeom prst="rect">
              <a:avLst/>
            </a:prstGeom>
          </p:spPr>
        </p:pic>
        <p:pic>
          <p:nvPicPr>
            <p:cNvPr id="20" name="Image 19" descr="Une image contenant texte, Graphique, graphisme, clipart&#10;&#10;Le contenu généré par l’IA peut être incorrect.">
              <a:extLst>
                <a:ext uri="{FF2B5EF4-FFF2-40B4-BE49-F238E27FC236}">
                  <a16:creationId xmlns:a16="http://schemas.microsoft.com/office/drawing/2014/main" xmlns="" id="{FD9E1CE2-948E-8BD4-BB44-3BC591E62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0436583" y="6128162"/>
              <a:ext cx="1207327" cy="24653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xmlns="" id="{3EB91E18-9C06-4FF2-0593-8E52F9E7B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" y="6027183"/>
              <a:ext cx="530307" cy="446823"/>
            </a:xfrm>
            <a:prstGeom prst="rect">
              <a:avLst/>
            </a:prstGeom>
          </p:spPr>
        </p:pic>
      </p:grpSp>
      <p:pic>
        <p:nvPicPr>
          <p:cNvPr id="23" name="Picture 2" descr="I:\partages\DRCI\TLE_MOBIS\COMMUNICATION-TIERS-LIEU\RESSOURCES\Icones\pin angers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965" y="3986843"/>
            <a:ext cx="1461763" cy="156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958364" y="5939186"/>
            <a:ext cx="30189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accent2"/>
                </a:solidFill>
              </a:rPr>
              <a:t>Consortium : </a:t>
            </a:r>
            <a:endParaRPr lang="fr-FR" sz="800" dirty="0">
              <a:solidFill>
                <a:schemeClr val="accent2"/>
              </a:solidFill>
            </a:endParaRPr>
          </a:p>
        </p:txBody>
      </p:sp>
      <p:pic>
        <p:nvPicPr>
          <p:cNvPr id="1028" name="Picture 4" descr="I:\partages\DRCI\TLE_MOBIS\COMMUNICATION-TIERS-LIEU\RESSOURCES\Icones\idée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21" y="1876227"/>
            <a:ext cx="1522223" cy="156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10371045" y="5503538"/>
            <a:ext cx="13384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1"/>
                </a:solidFill>
                <a:hlinkClick r:id="rId18" action="ppaction://hlinksldjump"/>
              </a:rPr>
              <a:t>Accédez directement au formulaire</a:t>
            </a:r>
            <a:endParaRPr lang="fr-FR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19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9EA51D-1223-2B4D-348F-99CC55566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780926"/>
            <a:ext cx="8684172" cy="1325563"/>
          </a:xfrm>
        </p:spPr>
        <p:txBody>
          <a:bodyPr>
            <a:noAutofit/>
          </a:bodyPr>
          <a:lstStyle/>
          <a:p>
            <a:r>
              <a:rPr lang="fr-FR" sz="6000" b="1" dirty="0" smtClean="0">
                <a:solidFill>
                  <a:schemeClr val="tx2"/>
                </a:solidFill>
                <a:latin typeface="+mn-lt"/>
              </a:rPr>
              <a:t>Devenez </a:t>
            </a:r>
            <a:r>
              <a:rPr lang="fr-FR" sz="6000" b="1" dirty="0" smtClean="0">
                <a:solidFill>
                  <a:schemeClr val="accent1"/>
                </a:solidFill>
                <a:latin typeface="+mn-lt"/>
              </a:rPr>
              <a:t>innovateur </a:t>
            </a:r>
            <a:br>
              <a:rPr lang="fr-FR" sz="6000" b="1" dirty="0" smtClean="0">
                <a:solidFill>
                  <a:schemeClr val="accent1"/>
                </a:solidFill>
                <a:latin typeface="+mn-lt"/>
              </a:rPr>
            </a:br>
            <a:r>
              <a:rPr lang="fr-FR" sz="6000" b="1" dirty="0" smtClean="0">
                <a:solidFill>
                  <a:schemeClr val="accent1"/>
                </a:solidFill>
                <a:latin typeface="+mn-lt"/>
              </a:rPr>
              <a:t>et innovatrice en santé </a:t>
            </a:r>
            <a:endParaRPr lang="fr-FR" sz="60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D6B0186-3204-8D5D-7963-85F3CFDA8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119" y="3220357"/>
            <a:ext cx="5341134" cy="224186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Chez MOBIS nous sommes 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convaincus que 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création 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solutions numériques </a:t>
            </a: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pour l’hôpital </a:t>
            </a:r>
            <a:r>
              <a:rPr lang="fr-FR" sz="2000" b="1" dirty="0" smtClean="0">
                <a:solidFill>
                  <a:schemeClr val="accent1"/>
                </a:solidFill>
              </a:rPr>
              <a:t>doit se </a:t>
            </a:r>
            <a:r>
              <a:rPr lang="fr-FR" sz="2000" b="1" dirty="0">
                <a:solidFill>
                  <a:schemeClr val="accent1"/>
                </a:solidFill>
              </a:rPr>
              <a:t>faire </a:t>
            </a:r>
            <a:r>
              <a:rPr lang="fr-FR" sz="2000" b="1" dirty="0" smtClean="0">
                <a:solidFill>
                  <a:schemeClr val="accent1"/>
                </a:solidFill>
              </a:rPr>
              <a:t>avec </a:t>
            </a:r>
            <a:r>
              <a:rPr lang="fr-FR" sz="2000" b="1" dirty="0">
                <a:solidFill>
                  <a:schemeClr val="accent1"/>
                </a:solidFill>
              </a:rPr>
              <a:t>vous</a:t>
            </a:r>
            <a:r>
              <a:rPr lang="fr-FR" sz="2000" b="1" dirty="0" smtClean="0">
                <a:solidFill>
                  <a:schemeClr val="accent1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C’est pourquoi nous lançons </a:t>
            </a:r>
            <a:r>
              <a:rPr lang="fr-FR" sz="2000" b="1" dirty="0" smtClean="0">
                <a:solidFill>
                  <a:schemeClr val="accent1"/>
                </a:solidFill>
              </a:rPr>
              <a:t>Innov</a:t>
            </a:r>
            <a:r>
              <a:rPr lang="fr-FR" sz="2000" b="1" dirty="0">
                <a:solidFill>
                  <a:schemeClr val="accent1"/>
                </a:solidFill>
              </a:rPr>
              <a:t>’ et </a:t>
            </a:r>
            <a:r>
              <a:rPr lang="fr-FR" sz="2000" b="1" dirty="0" smtClean="0">
                <a:solidFill>
                  <a:schemeClr val="accent1"/>
                </a:solidFill>
              </a:rPr>
              <a:t>Vou</a:t>
            </a:r>
            <a:r>
              <a:rPr lang="fr-FR" sz="2000" b="1" dirty="0">
                <a:solidFill>
                  <a:schemeClr val="accent1"/>
                </a:solidFill>
              </a:rPr>
              <a:t>s,</a:t>
            </a:r>
            <a:r>
              <a:rPr lang="fr-FR" sz="2000" dirty="0" smtClean="0">
                <a:solidFill>
                  <a:schemeClr val="tx2"/>
                </a:solidFill>
              </a:rPr>
              <a:t/>
            </a:r>
            <a:br>
              <a:rPr lang="fr-FR" sz="2000" dirty="0" smtClean="0">
                <a:solidFill>
                  <a:schemeClr val="tx2"/>
                </a:solidFill>
              </a:rPr>
            </a:b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dispositif qui fait décoller vos idées 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EEC7BA84-01E9-65FC-9DA4-A95234906518}"/>
              </a:ext>
            </a:extLst>
          </p:cNvPr>
          <p:cNvSpPr txBox="1"/>
          <p:nvPr/>
        </p:nvSpPr>
        <p:spPr>
          <a:xfrm>
            <a:off x="5979459" y="17929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 dirty="0"/>
              <a:t/>
            </a:r>
            <a:br>
              <a:rPr lang="fr-FR" sz="1200" dirty="0"/>
            </a:b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6676939" y="3220357"/>
            <a:ext cx="482106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accent2"/>
                </a:solidFill>
              </a:rPr>
              <a:t>Innov’ et Vous en 3 étapes  </a:t>
            </a:r>
            <a:r>
              <a:rPr lang="fr-FR" sz="1600" b="1" dirty="0" smtClean="0">
                <a:solidFill>
                  <a:schemeClr val="accent2"/>
                </a:solidFill>
              </a:rPr>
              <a:t>:</a:t>
            </a:r>
          </a:p>
          <a:p>
            <a:endParaRPr lang="fr-FR" sz="1600" b="1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accent1"/>
                </a:solidFill>
              </a:rPr>
              <a:t>Vous partagez </a:t>
            </a:r>
            <a:r>
              <a:rPr lang="fr-FR" sz="1600" b="1" dirty="0" smtClean="0">
                <a:solidFill>
                  <a:schemeClr val="accent1"/>
                </a:solidFill>
              </a:rPr>
              <a:t>vos besoins ou ceux des patients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(amélioration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 parcours patient,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diminution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la charge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administrative, etc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6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accent1"/>
                </a:solidFill>
              </a:rPr>
              <a:t>Le </a:t>
            </a:r>
            <a:r>
              <a:rPr lang="fr-FR" sz="1600" b="1" dirty="0" smtClean="0">
                <a:solidFill>
                  <a:schemeClr val="accent1"/>
                </a:solidFill>
              </a:rPr>
              <a:t>20 janvier 2026, </a:t>
            </a:r>
            <a:r>
              <a:rPr lang="fr-FR" sz="1600" b="1" dirty="0">
                <a:solidFill>
                  <a:schemeClr val="accent1"/>
                </a:solidFill>
              </a:rPr>
              <a:t>présentez votre sujet devant les experts du </a:t>
            </a:r>
            <a:r>
              <a:rPr lang="fr-FR" sz="1600" b="1" dirty="0" smtClean="0">
                <a:solidFill>
                  <a:schemeClr val="accent1"/>
                </a:solidFill>
              </a:rPr>
              <a:t>numérique </a:t>
            </a:r>
            <a:r>
              <a:rPr lang="fr-FR" sz="1600" b="1" dirty="0">
                <a:solidFill>
                  <a:schemeClr val="accent1"/>
                </a:solidFill>
              </a:rPr>
              <a:t>en santé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pour trouver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votre entreprise partenaire</a:t>
            </a:r>
            <a:r>
              <a:rPr lang="fr-FR" sz="1400" dirty="0">
                <a:solidFill>
                  <a:schemeClr val="tx2"/>
                </a:solidFill>
              </a:rPr>
              <a:t>. </a:t>
            </a:r>
          </a:p>
          <a:p>
            <a:pPr>
              <a:buNone/>
            </a:pP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chemeClr val="accent1"/>
                </a:solidFill>
              </a:rPr>
              <a:t>MOBIS </a:t>
            </a:r>
            <a:r>
              <a:rPr lang="fr-FR" sz="1600" b="1" dirty="0">
                <a:solidFill>
                  <a:schemeClr val="accent1"/>
                </a:solidFill>
              </a:rPr>
              <a:t>vous accompagne pour donner vie </a:t>
            </a:r>
            <a:r>
              <a:rPr lang="fr-FR" sz="1600" b="1" dirty="0" smtClean="0">
                <a:solidFill>
                  <a:schemeClr val="accent1"/>
                </a:solidFill>
              </a:rPr>
              <a:t>au projet !</a:t>
            </a:r>
            <a:endParaRPr lang="fr-FR" sz="1600" strike="sngStrike" dirty="0"/>
          </a:p>
        </p:txBody>
      </p:sp>
      <p:pic>
        <p:nvPicPr>
          <p:cNvPr id="10" name="Picture 4" descr="I:\partages\DRCI\TLE_MOBIS\COMMUNICATION-TIERS-LIEU\RESSOURCES\Icones\fusé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39" y="1241850"/>
            <a:ext cx="1464635" cy="148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2</a:t>
            </a:fld>
            <a:endParaRPr lang="fr-FR"/>
          </a:p>
        </p:txBody>
      </p:sp>
      <p:pic>
        <p:nvPicPr>
          <p:cNvPr id="11" name="Image 10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1209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6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A52CEA0-7B61-C252-23CB-E4F23A0CB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  <a:latin typeface="+mn-lt"/>
              </a:rPr>
              <a:t>Pourquoi innover </a:t>
            </a:r>
            <a:r>
              <a:rPr lang="fr-FR" b="1" dirty="0">
                <a:solidFill>
                  <a:schemeClr val="tx2"/>
                </a:solidFill>
                <a:latin typeface="+mn-lt"/>
              </a:rPr>
              <a:t>à l'hôpital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A241293-6227-1347-5BDA-5974A19FF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2466"/>
            <a:ext cx="5610225" cy="37274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fr-FR" sz="1600" b="1" dirty="0">
                <a:solidFill>
                  <a:schemeClr val="accent2"/>
                </a:solidFill>
              </a:rPr>
              <a:t>Innov' et Vous, et si vos idées changeaient l’hôpital </a:t>
            </a:r>
            <a:r>
              <a:rPr lang="fr-FR" sz="1600" b="1" dirty="0" smtClean="0">
                <a:solidFill>
                  <a:schemeClr val="accent2"/>
                </a:solidFill>
              </a:rPr>
              <a:t>?</a:t>
            </a:r>
            <a:endParaRPr lang="fr-FR" sz="1600" dirty="0">
              <a:solidFill>
                <a:schemeClr val="accent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pôle d’innovation </a:t>
            </a:r>
            <a:r>
              <a:rPr lang="fr-FR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Ang’Innov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le Tiers-Lieu d’Expérimentation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MOBIS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vous donnent la parole : </a:t>
            </a:r>
            <a:r>
              <a:rPr lang="fr-FR" sz="1600" dirty="0" smtClean="0">
                <a:solidFill>
                  <a:schemeClr val="accent2"/>
                </a:solidFill>
              </a:rPr>
              <a:t/>
            </a:r>
            <a:br>
              <a:rPr lang="fr-FR" sz="1600" dirty="0" smtClean="0">
                <a:solidFill>
                  <a:schemeClr val="accent2"/>
                </a:solidFill>
              </a:rPr>
            </a:br>
            <a:r>
              <a:rPr lang="fr-FR" sz="1600" b="1" dirty="0" smtClean="0">
                <a:solidFill>
                  <a:schemeClr val="accent1"/>
                </a:solidFill>
              </a:rPr>
              <a:t>Racontez-nous </a:t>
            </a:r>
            <a:r>
              <a:rPr lang="fr-FR" sz="1600" b="1" dirty="0">
                <a:solidFill>
                  <a:schemeClr val="accent1"/>
                </a:solidFill>
              </a:rPr>
              <a:t>ce qui faciliterait votre travail ou améliorerait l’expérience des patients et des familles. </a:t>
            </a:r>
            <a:endParaRPr lang="fr-FR" sz="1600" b="1" dirty="0" smtClean="0">
              <a:solidFill>
                <a:schemeClr val="accent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Ensuite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nous partons ensemble à la rencontre d’entreprises du numérique en santé pour trouver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développer les solutions adaptées à vos besoins. </a:t>
            </a:r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fr-FR" sz="1600" b="1" dirty="0" smtClean="0">
                <a:solidFill>
                  <a:schemeClr val="accent2"/>
                </a:solidFill>
              </a:rPr>
              <a:t>Prêt.es </a:t>
            </a:r>
            <a:r>
              <a:rPr lang="fr-FR" sz="1600" b="1" dirty="0">
                <a:solidFill>
                  <a:schemeClr val="accent2"/>
                </a:solidFill>
              </a:rPr>
              <a:t>pour le voyage de l’innovation digitale ? </a:t>
            </a:r>
          </a:p>
        </p:txBody>
      </p:sp>
      <p:pic>
        <p:nvPicPr>
          <p:cNvPr id="4" name="Image 3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  <p:pic>
        <p:nvPicPr>
          <p:cNvPr id="9218" name="Picture 2" descr="\\sw50\MesDocuments_NaQ\NOELAU\My Pictures\1690053573625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333" y="2109836"/>
            <a:ext cx="3510102" cy="3510102"/>
          </a:xfrm>
          <a:prstGeom prst="ellipse">
            <a:avLst/>
          </a:prstGeom>
          <a:ln w="63500" cap="rnd">
            <a:solidFill>
              <a:schemeClr val="bg2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3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65605" y="1609004"/>
            <a:ext cx="548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 smtClean="0">
                <a:solidFill>
                  <a:schemeClr val="accent1"/>
                </a:solidFill>
                <a:latin typeface="Freestyle Script" panose="030804020302050B0404" pitchFamily="66" charset="0"/>
              </a:rPr>
              <a:t>« </a:t>
            </a:r>
            <a:endParaRPr lang="fr-FR" sz="5400" dirty="0">
              <a:solidFill>
                <a:schemeClr val="accent1"/>
              </a:solidFill>
              <a:latin typeface="Freestyle Script" panose="030804020302050B04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652606" y="5025929"/>
            <a:ext cx="548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 smtClean="0">
                <a:solidFill>
                  <a:schemeClr val="accent1"/>
                </a:solidFill>
                <a:latin typeface="Freestyle Script" panose="030804020302050B0404" pitchFamily="66" charset="0"/>
              </a:rPr>
              <a:t>» </a:t>
            </a:r>
            <a:endParaRPr lang="fr-FR" sz="5400" dirty="0">
              <a:solidFill>
                <a:schemeClr val="accent1"/>
              </a:solidFill>
              <a:latin typeface="Freestyle Script" panose="030804020302050B04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90060" y="5961234"/>
            <a:ext cx="6412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dirty="0" smtClean="0">
                <a:solidFill>
                  <a:schemeClr val="tx2"/>
                </a:solidFill>
              </a:rPr>
              <a:t>Pr. Philippe </a:t>
            </a:r>
            <a:r>
              <a:rPr lang="fr-FR" sz="1400" dirty="0" err="1" smtClean="0">
                <a:solidFill>
                  <a:schemeClr val="tx2"/>
                </a:solidFill>
              </a:rPr>
              <a:t>Codron</a:t>
            </a:r>
            <a:r>
              <a:rPr lang="fr-FR" sz="1400" dirty="0" smtClean="0">
                <a:solidFill>
                  <a:schemeClr val="tx2"/>
                </a:solidFill>
              </a:rPr>
              <a:t>, Président du Conseil de l’Innovation</a:t>
            </a:r>
            <a:endParaRPr lang="fr-FR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9D450E38-86F4-E081-A004-299B9CB2B7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" y="319836"/>
            <a:ext cx="12191998" cy="685780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B50B2B6B-E918-980B-67AC-35C477E10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729" y="-2428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  <a:latin typeface="+mn-lt"/>
              </a:rPr>
              <a:t>6 mois </a:t>
            </a:r>
            <a:r>
              <a:rPr lang="fr-FR" b="1" dirty="0">
                <a:solidFill>
                  <a:schemeClr val="tx2"/>
                </a:solidFill>
                <a:latin typeface="+mn-lt"/>
              </a:rPr>
              <a:t>pour se lancer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4</a:t>
            </a:fld>
            <a:endParaRPr lang="fr-FR"/>
          </a:p>
        </p:txBody>
      </p:sp>
      <p:pic>
        <p:nvPicPr>
          <p:cNvPr id="7" name="Image 6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8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372" y="-14176"/>
            <a:ext cx="5628687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174" y="-14176"/>
            <a:ext cx="5628687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772" y="-14176"/>
            <a:ext cx="5628687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7713" y="-14176"/>
            <a:ext cx="5628687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4A52CEA0-7B61-C252-23CB-E4F23A0CB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4"/>
            <a:ext cx="10515600" cy="1325563"/>
          </a:xfrm>
        </p:spPr>
        <p:txBody>
          <a:bodyPr/>
          <a:lstStyle/>
          <a:p>
            <a:r>
              <a:rPr lang="fr-FR" b="1" dirty="0" smtClean="0">
                <a:solidFill>
                  <a:schemeClr val="accent1"/>
                </a:solidFill>
                <a:latin typeface="+mn-lt"/>
              </a:rPr>
              <a:t>Comment </a:t>
            </a:r>
            <a:r>
              <a:rPr lang="fr-FR" b="1" dirty="0">
                <a:solidFill>
                  <a:schemeClr val="accent1"/>
                </a:solidFill>
                <a:latin typeface="+mn-lt"/>
              </a:rPr>
              <a:t>innover </a:t>
            </a:r>
            <a:r>
              <a:rPr lang="fr-FR" b="1" dirty="0" smtClean="0">
                <a:solidFill>
                  <a:schemeClr val="tx2"/>
                </a:solidFill>
                <a:latin typeface="+mn-lt"/>
              </a:rPr>
              <a:t>avec MOBIS ?</a:t>
            </a:r>
            <a:endParaRPr lang="fr-FR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028700" y="1695450"/>
            <a:ext cx="1257300" cy="5842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3708810" y="1590675"/>
            <a:ext cx="1710916" cy="76499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9604785" y="1695450"/>
            <a:ext cx="1257300" cy="5842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190330" y="1804583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Besoin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6733587" y="1695450"/>
            <a:ext cx="1257300" cy="5842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3812994" y="1645833"/>
            <a:ext cx="1540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Recherche d’entreprise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924087" y="1798233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Projet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9690510" y="1779183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Résultat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75244" y="2476800"/>
            <a:ext cx="231693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Constat de départ : difficulté repérée sur le terrain.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460998" y="2476800"/>
            <a:ext cx="2316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Recherche d’un partenaire technologique pertinent, capable de s’investir dans </a:t>
            </a:r>
          </a:p>
          <a:p>
            <a:pPr>
              <a:lnSpc>
                <a:spcPct val="120000"/>
              </a:lnSpc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-développement du projet.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431929" y="2476800"/>
            <a:ext cx="2479841" cy="195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Mise en place d’actions avec tous les acteurs :</a:t>
            </a:r>
          </a:p>
          <a:p>
            <a:pPr marL="180000" indent="-1440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Étude des usages</a:t>
            </a:r>
          </a:p>
          <a:p>
            <a:pPr marL="180000" indent="-1440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Co-construction de la solution avec les utilisateurs</a:t>
            </a:r>
          </a:p>
          <a:p>
            <a:pPr marL="180000" indent="-1440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Test en condition réelle</a:t>
            </a:r>
          </a:p>
          <a:p>
            <a:pPr marL="180000" indent="-144000">
              <a:lnSpc>
                <a:spcPct val="120000"/>
              </a:lnSpc>
              <a:spcBef>
                <a:spcPts val="600"/>
              </a:spcBef>
              <a:buFontTx/>
              <a:buChar char="-"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Etude clinique et sur données 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9377798" y="2476800"/>
            <a:ext cx="2316932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Une solution adaptée au terrain, viable économiquement et applicable dans le service.</a:t>
            </a:r>
          </a:p>
          <a:p>
            <a:pPr>
              <a:lnSpc>
                <a:spcPct val="120000"/>
              </a:lnSpc>
            </a:pP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Diffusion des résultats et publication des études cliniques.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2636087" y="1963849"/>
            <a:ext cx="676507" cy="0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5682499" y="1963849"/>
            <a:ext cx="676507" cy="0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8366284" y="1963849"/>
            <a:ext cx="676507" cy="0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5</a:t>
            </a:fld>
            <a:endParaRPr lang="fr-FR"/>
          </a:p>
        </p:txBody>
      </p:sp>
      <p:pic>
        <p:nvPicPr>
          <p:cNvPr id="1026" name="Picture 2" descr="I:\partages\DRCI\TLE_MOBIS\COMMUNICATION-TIERS-LIEU\RESSOURCES\Schémas-figures\accompagnement des projets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03"/>
          <a:stretch/>
        </p:blipFill>
        <p:spPr bwMode="auto">
          <a:xfrm>
            <a:off x="-295062" y="4317075"/>
            <a:ext cx="12782124" cy="343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5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5572614" y="1636247"/>
            <a:ext cx="4651807" cy="3290455"/>
            <a:chOff x="5572614" y="1636247"/>
            <a:chExt cx="4651807" cy="3290455"/>
          </a:xfrm>
        </p:grpSpPr>
        <p:pic>
          <p:nvPicPr>
            <p:cNvPr id="45" name="Picture 2" descr="I:\partages\DRCI\TLE_MOBIS\COMMUNICATION-TIERS-LIEU\RESSOURCES\Autres\patat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2614" y="1636247"/>
              <a:ext cx="4651807" cy="3290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Rectangle à coins arrondis 45"/>
            <p:cNvSpPr/>
            <p:nvPr/>
          </p:nvSpPr>
          <p:spPr>
            <a:xfrm>
              <a:off x="6917737" y="3051070"/>
              <a:ext cx="1143000" cy="48281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6917737" y="3129866"/>
              <a:ext cx="1143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chemeClr val="bg1"/>
                  </a:solidFill>
                </a:rPr>
                <a:t>Le projet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7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231" y="1721835"/>
            <a:ext cx="4651807" cy="329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E415C8-BE98-8777-FFDF-BA2150CF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294"/>
            <a:ext cx="6334126" cy="132556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accent2"/>
                </a:solidFill>
                <a:latin typeface="+mn-lt"/>
              </a:rPr>
              <a:t>Rejoignez </a:t>
            </a:r>
            <a:r>
              <a:rPr lang="fr-FR" b="1" dirty="0" smtClean="0">
                <a:solidFill>
                  <a:schemeClr val="accent2"/>
                </a:solidFill>
                <a:latin typeface="+mn-lt"/>
              </a:rPr>
              <a:t>la </a:t>
            </a:r>
            <a:r>
              <a:rPr lang="fr-FR" b="1" dirty="0">
                <a:solidFill>
                  <a:schemeClr val="accent2"/>
                </a:solidFill>
                <a:latin typeface="+mn-lt"/>
              </a:rPr>
              <a:t>communauté </a:t>
            </a:r>
            <a:r>
              <a:rPr lang="fr-FR" b="1" dirty="0" smtClean="0">
                <a:solidFill>
                  <a:schemeClr val="accent1"/>
                </a:solidFill>
                <a:latin typeface="+mn-lt"/>
              </a:rPr>
              <a:t>des innovateurs</a:t>
            </a:r>
            <a:endParaRPr lang="fr-FR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2" name="Picture 5" descr="I:\partages\DRCI\TLE_MOBIS\COMMUNICATION-TIERS-LIEU\RESSOURCES\Photos\Photos EMMVIES\édité\IMG_3311_edit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334" y="1234906"/>
            <a:ext cx="2695095" cy="3466752"/>
          </a:xfrm>
          <a:prstGeom prst="rect">
            <a:avLst/>
          </a:prstGeom>
          <a:noFill/>
          <a:ln w="571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1" y="1689028"/>
            <a:ext cx="738187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dirty="0">
                <a:solidFill>
                  <a:schemeClr val="accent2"/>
                </a:solidFill>
              </a:rPr>
              <a:t>Découvrez le projet de :</a:t>
            </a:r>
          </a:p>
          <a:p>
            <a:pPr>
              <a:lnSpc>
                <a:spcPct val="120000"/>
              </a:lnSpc>
            </a:pPr>
            <a:r>
              <a:rPr lang="fr-FR" sz="1600" b="1" dirty="0" smtClean="0">
                <a:solidFill>
                  <a:schemeClr val="accent1"/>
                </a:solidFill>
              </a:rPr>
              <a:t>Pr</a:t>
            </a:r>
            <a:r>
              <a:rPr lang="fr-FR" sz="1600" b="1" dirty="0">
                <a:solidFill>
                  <a:schemeClr val="accent1"/>
                </a:solidFill>
              </a:rPr>
              <a:t>. Mickaël Dinomais </a:t>
            </a:r>
            <a:r>
              <a:rPr lang="fr-FR" sz="1600" dirty="0">
                <a:solidFill>
                  <a:schemeClr val="accent1"/>
                </a:solidFill>
              </a:rPr>
              <a:t>(chef de service</a:t>
            </a:r>
            <a:r>
              <a:rPr lang="fr-FR" sz="1600" dirty="0" smtClean="0">
                <a:solidFill>
                  <a:schemeClr val="accent1"/>
                </a:solidFill>
              </a:rPr>
              <a:t>)</a:t>
            </a:r>
            <a:r>
              <a:rPr lang="fr-FR" sz="1600" b="1" dirty="0" smtClean="0">
                <a:solidFill>
                  <a:schemeClr val="accent1"/>
                </a:solidFill>
              </a:rPr>
              <a:t> </a:t>
            </a:r>
            <a:r>
              <a:rPr lang="fr-FR" sz="1600" b="1" dirty="0">
                <a:solidFill>
                  <a:schemeClr val="accent1"/>
                </a:solidFill>
              </a:rPr>
              <a:t>- Josselin </a:t>
            </a:r>
            <a:r>
              <a:rPr lang="fr-FR" sz="1600" b="1" dirty="0" err="1">
                <a:solidFill>
                  <a:schemeClr val="accent1"/>
                </a:solidFill>
              </a:rPr>
              <a:t>Démas</a:t>
            </a:r>
            <a:r>
              <a:rPr lang="fr-FR" sz="1600" b="1" dirty="0">
                <a:solidFill>
                  <a:schemeClr val="accent1"/>
                </a:solidFill>
              </a:rPr>
              <a:t> </a:t>
            </a:r>
            <a:r>
              <a:rPr lang="fr-FR" sz="1600" dirty="0">
                <a:solidFill>
                  <a:schemeClr val="accent1"/>
                </a:solidFill>
              </a:rPr>
              <a:t>(kinésithérapeute</a:t>
            </a:r>
            <a:r>
              <a:rPr lang="fr-FR" sz="1600" dirty="0" smtClean="0">
                <a:solidFill>
                  <a:schemeClr val="accent1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FR" sz="1400" dirty="0" smtClean="0">
                <a:solidFill>
                  <a:schemeClr val="accent2"/>
                </a:solidFill>
                <a:ea typeface="+mn-lt"/>
                <a:cs typeface="+mn-lt"/>
              </a:rPr>
              <a:t>Service </a:t>
            </a:r>
            <a:r>
              <a:rPr lang="fr-FR" sz="1400" dirty="0">
                <a:solidFill>
                  <a:schemeClr val="accent2"/>
                </a:solidFill>
                <a:ea typeface="+mn-lt"/>
                <a:cs typeface="+mn-lt"/>
              </a:rPr>
              <a:t>de soins médicaux et de réadaptation – CHU </a:t>
            </a:r>
            <a:r>
              <a:rPr lang="fr-FR" sz="1400" dirty="0" smtClean="0">
                <a:solidFill>
                  <a:schemeClr val="accent2"/>
                </a:solidFill>
                <a:ea typeface="+mn-lt"/>
                <a:cs typeface="+mn-lt"/>
              </a:rPr>
              <a:t>d’Angers, Centre </a:t>
            </a:r>
            <a:r>
              <a:rPr lang="fr-FR" sz="1400" dirty="0">
                <a:solidFill>
                  <a:schemeClr val="accent2"/>
                </a:solidFill>
                <a:ea typeface="+mn-lt"/>
                <a:cs typeface="+mn-lt"/>
              </a:rPr>
              <a:t>des Capucins Angers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506185" y="6079792"/>
            <a:ext cx="2844800" cy="99984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Projet EMMVIES</a:t>
            </a:r>
            <a:endParaRPr lang="fr-FR" b="1" dirty="0"/>
          </a:p>
        </p:txBody>
      </p:sp>
      <p:pic>
        <p:nvPicPr>
          <p:cNvPr id="2050" name="Picture 2" descr="I:\partages\DRCI\TLE_MOBIS\COMMUNICATION-TIERS-LIEU\LOGO\LOGO-PARTENAIRES\entreprise\Unknown copie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761" y="4136742"/>
            <a:ext cx="1183573" cy="118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e 11"/>
          <p:cNvGrpSpPr/>
          <p:nvPr/>
        </p:nvGrpSpPr>
        <p:grpSpPr>
          <a:xfrm>
            <a:off x="-344998" y="1679779"/>
            <a:ext cx="4651807" cy="3290455"/>
            <a:chOff x="-833438" y="1334281"/>
            <a:chExt cx="5628687" cy="3981450"/>
          </a:xfrm>
        </p:grpSpPr>
        <p:pic>
          <p:nvPicPr>
            <p:cNvPr id="34" name="Picture 2" descr="I:\partages\DRCI\TLE_MOBIS\COMMUNICATION-TIERS-LIEU\RESSOURCES\Autres\patat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3438" y="1334281"/>
              <a:ext cx="5628687" cy="3981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Rectangle à coins arrondis 34"/>
            <p:cNvSpPr/>
            <p:nvPr/>
          </p:nvSpPr>
          <p:spPr>
            <a:xfrm>
              <a:off x="942975" y="3043907"/>
              <a:ext cx="1257300" cy="58420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942974" y="3153040"/>
              <a:ext cx="1257300" cy="372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chemeClr val="bg1"/>
                  </a:solidFill>
                </a:rPr>
                <a:t>Le besoin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1" name="Connecteur droit avec flèche 40"/>
          <p:cNvCxnSpPr/>
          <p:nvPr/>
        </p:nvCxnSpPr>
        <p:spPr>
          <a:xfrm>
            <a:off x="2470987" y="3306874"/>
            <a:ext cx="676507" cy="0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5745999" y="3306874"/>
            <a:ext cx="676507" cy="0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845619" y="3930736"/>
            <a:ext cx="252854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Motiver les enfants souffrant de maladie chronique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dont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l’activité physique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régulière est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essentielle pour améliorer leur santé et leur qualité de vie.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6529758" y="3922559"/>
            <a:ext cx="24981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Programme d’activité à domicile basé sur un tapis de marche et des jeux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- Test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de la solution auprès de  patients, leurs familles et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les thérapeutes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- Etude pilote et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essai clinique comparatif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randomisé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fr-FR" sz="1400" dirty="0">
              <a:solidFill>
                <a:schemeClr val="accent2"/>
              </a:solidFill>
            </a:endParaRPr>
          </a:p>
        </p:txBody>
      </p:sp>
      <p:pic>
        <p:nvPicPr>
          <p:cNvPr id="11" name="Picture 2" descr="I:\partages\DRCI\TLE_MOBIS\COMMUNICATION-TIERS-LIEU\RESSOURCES\Photos\Photos EMMVIES\édité\IMG_3328_edit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334" y="4280353"/>
            <a:ext cx="2695095" cy="1983691"/>
          </a:xfrm>
          <a:prstGeom prst="rect">
            <a:avLst/>
          </a:prstGeom>
          <a:noFill/>
          <a:ln w="571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6</a:t>
            </a:fld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4131043" y="3092693"/>
            <a:ext cx="1147013" cy="48281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4131042" y="3182886"/>
            <a:ext cx="1147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L’entreprise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25" name="Image 24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170333" y="6274320"/>
            <a:ext cx="1932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Photo : CHU Angers</a:t>
            </a: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14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231" y="1721835"/>
            <a:ext cx="4651807" cy="329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e 54"/>
          <p:cNvGrpSpPr/>
          <p:nvPr/>
        </p:nvGrpSpPr>
        <p:grpSpPr>
          <a:xfrm>
            <a:off x="-344998" y="1679779"/>
            <a:ext cx="4651807" cy="3290455"/>
            <a:chOff x="-833438" y="1334281"/>
            <a:chExt cx="5628687" cy="3981450"/>
          </a:xfrm>
        </p:grpSpPr>
        <p:pic>
          <p:nvPicPr>
            <p:cNvPr id="56" name="Picture 2" descr="I:\partages\DRCI\TLE_MOBIS\COMMUNICATION-TIERS-LIEU\RESSOURCES\Autres\patat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33438" y="1334281"/>
              <a:ext cx="5628687" cy="3981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Rectangle à coins arrondis 56"/>
            <p:cNvSpPr/>
            <p:nvPr/>
          </p:nvSpPr>
          <p:spPr>
            <a:xfrm>
              <a:off x="942975" y="3043907"/>
              <a:ext cx="1257300" cy="58420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104605" y="3153040"/>
              <a:ext cx="876300" cy="372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bg1"/>
                  </a:solidFill>
                </a:rPr>
                <a:t>Besoin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e 58"/>
          <p:cNvGrpSpPr/>
          <p:nvPr/>
        </p:nvGrpSpPr>
        <p:grpSpPr>
          <a:xfrm>
            <a:off x="5572614" y="1636247"/>
            <a:ext cx="4651807" cy="3290455"/>
            <a:chOff x="5572614" y="1636247"/>
            <a:chExt cx="4651807" cy="3290455"/>
          </a:xfrm>
        </p:grpSpPr>
        <p:pic>
          <p:nvPicPr>
            <p:cNvPr id="60" name="Picture 2" descr="I:\partages\DRCI\TLE_MOBIS\COMMUNICATION-TIERS-LIEU\RESSOURCES\Autres\patat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2614" y="1636247"/>
              <a:ext cx="4651807" cy="3290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Rectangle à coins arrondis 60"/>
            <p:cNvSpPr/>
            <p:nvPr/>
          </p:nvSpPr>
          <p:spPr>
            <a:xfrm>
              <a:off x="6917737" y="3051070"/>
              <a:ext cx="1143000" cy="48281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E415C8-BE98-8777-FFDF-BA2150CF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294"/>
            <a:ext cx="6334126" cy="132556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accent2"/>
                </a:solidFill>
                <a:latin typeface="+mn-lt"/>
              </a:rPr>
              <a:t>Rejoignez </a:t>
            </a:r>
            <a:r>
              <a:rPr lang="fr-FR" b="1" dirty="0" smtClean="0">
                <a:solidFill>
                  <a:schemeClr val="accent2"/>
                </a:solidFill>
                <a:latin typeface="+mn-lt"/>
              </a:rPr>
              <a:t>la </a:t>
            </a:r>
            <a:r>
              <a:rPr lang="fr-FR" b="1" dirty="0">
                <a:solidFill>
                  <a:schemeClr val="accent2"/>
                </a:solidFill>
                <a:latin typeface="+mn-lt"/>
              </a:rPr>
              <a:t>communauté </a:t>
            </a:r>
            <a:r>
              <a:rPr lang="fr-FR" b="1" dirty="0" smtClean="0">
                <a:solidFill>
                  <a:schemeClr val="accent1"/>
                </a:solidFill>
                <a:latin typeface="+mn-lt"/>
              </a:rPr>
              <a:t>des innovateurs</a:t>
            </a:r>
            <a:endParaRPr lang="fr-FR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199" y="1689028"/>
            <a:ext cx="769620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dirty="0">
                <a:solidFill>
                  <a:schemeClr val="accent2"/>
                </a:solidFill>
              </a:rPr>
              <a:t>Découvrez le projet de :</a:t>
            </a:r>
          </a:p>
          <a:p>
            <a:pPr>
              <a:lnSpc>
                <a:spcPct val="120000"/>
              </a:lnSpc>
            </a:pPr>
            <a:r>
              <a:rPr lang="fr-FR" sz="1600" b="1" dirty="0">
                <a:solidFill>
                  <a:schemeClr val="accent1"/>
                </a:solidFill>
              </a:rPr>
              <a:t>Virginie </a:t>
            </a:r>
            <a:r>
              <a:rPr lang="fr-FR" sz="1600" b="1" dirty="0" err="1">
                <a:solidFill>
                  <a:schemeClr val="accent1"/>
                </a:solidFill>
              </a:rPr>
              <a:t>Poujaud</a:t>
            </a:r>
            <a:r>
              <a:rPr lang="fr-FR" sz="1600" b="1" dirty="0">
                <a:solidFill>
                  <a:schemeClr val="accent1"/>
                </a:solidFill>
              </a:rPr>
              <a:t> - Béatrice </a:t>
            </a:r>
            <a:r>
              <a:rPr lang="fr-FR" sz="1600" b="1" dirty="0" err="1">
                <a:solidFill>
                  <a:schemeClr val="accent1"/>
                </a:solidFill>
              </a:rPr>
              <a:t>Sorrieul</a:t>
            </a:r>
            <a:r>
              <a:rPr lang="fr-FR" sz="1600" b="1" dirty="0">
                <a:solidFill>
                  <a:schemeClr val="accent1"/>
                </a:solidFill>
              </a:rPr>
              <a:t>  </a:t>
            </a:r>
            <a:r>
              <a:rPr lang="fr-FR" sz="1600" dirty="0">
                <a:solidFill>
                  <a:schemeClr val="accent1"/>
                </a:solidFill>
              </a:rPr>
              <a:t>(cadres supérieurs de santé)</a:t>
            </a:r>
          </a:p>
          <a:p>
            <a:pPr>
              <a:lnSpc>
                <a:spcPct val="120000"/>
              </a:lnSpc>
            </a:pPr>
            <a:r>
              <a:rPr lang="fr-FR" sz="1400" dirty="0">
                <a:solidFill>
                  <a:schemeClr val="accent2"/>
                </a:solidFill>
                <a:ea typeface="+mn-lt"/>
                <a:cs typeface="+mn-lt"/>
              </a:rPr>
              <a:t>EHPAD-USLD </a:t>
            </a:r>
            <a:r>
              <a:rPr lang="fr-FR" sz="1400" dirty="0" smtClean="0">
                <a:solidFill>
                  <a:schemeClr val="accent2"/>
                </a:solidFill>
                <a:ea typeface="+mn-lt"/>
                <a:cs typeface="+mn-lt"/>
              </a:rPr>
              <a:t>Saint-Nicolas</a:t>
            </a:r>
            <a:r>
              <a:rPr lang="fr-FR" sz="1400" dirty="0">
                <a:solidFill>
                  <a:schemeClr val="accent2"/>
                </a:solidFill>
                <a:ea typeface="+mn-lt"/>
                <a:cs typeface="+mn-lt"/>
              </a:rPr>
              <a:t>, Angers et </a:t>
            </a:r>
            <a:r>
              <a:rPr lang="fr-FR" sz="1400" dirty="0" smtClean="0">
                <a:solidFill>
                  <a:schemeClr val="accent2"/>
                </a:solidFill>
                <a:ea typeface="+mn-lt"/>
                <a:cs typeface="+mn-lt"/>
              </a:rPr>
              <a:t>EHPAD Fortin</a:t>
            </a:r>
            <a:r>
              <a:rPr lang="fr-FR" sz="1400" dirty="0">
                <a:solidFill>
                  <a:schemeClr val="accent2"/>
                </a:solidFill>
                <a:ea typeface="+mn-lt"/>
                <a:cs typeface="+mn-lt"/>
              </a:rPr>
              <a:t>, </a:t>
            </a:r>
            <a:r>
              <a:rPr lang="fr-FR" sz="1400" dirty="0" smtClean="0">
                <a:solidFill>
                  <a:schemeClr val="accent2"/>
                </a:solidFill>
                <a:ea typeface="+mn-lt"/>
                <a:cs typeface="+mn-lt"/>
              </a:rPr>
              <a:t>Brest, HUGO </a:t>
            </a:r>
            <a:r>
              <a:rPr lang="fr-FR" sz="1400" dirty="0">
                <a:solidFill>
                  <a:schemeClr val="accent2"/>
                </a:solidFill>
                <a:ea typeface="+mn-lt"/>
                <a:cs typeface="+mn-lt"/>
              </a:rPr>
              <a:t>(Hôpitaux universitaires du Grand-Ouest)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506185" y="6079792"/>
            <a:ext cx="2844800" cy="99984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Projet VIRAGE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845619" y="4032336"/>
            <a:ext cx="252854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Concevoir des formations adaptées à l’environnement de travail des soignants pour faciliter l’application des enseignements dans leur pratique quotidienne.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6587814" y="4024159"/>
            <a:ext cx="2425550" cy="2857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Contenu de formation en vidéo 3D immersive et personnalisable portant sur les enjeux de l’équilibre à la marche et à la nutrition. 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Co-conception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par un design sprint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Test utilisateurs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endParaRPr lang="fr-FR" sz="1400" dirty="0">
              <a:solidFill>
                <a:schemeClr val="accent2"/>
              </a:solidFill>
            </a:endParaRPr>
          </a:p>
        </p:txBody>
      </p:sp>
      <p:pic>
        <p:nvPicPr>
          <p:cNvPr id="40" name="Picture 2" descr="I:\partages\DRCI\TLE_MOBIS\COMMUNICATION-TIERS-LIEU\LOGO\LOGO-PARTENAIRES\entreprise\imagin V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967" y="4294254"/>
            <a:ext cx="1756515" cy="63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 47" descr="Une image contenant intérieur, habits, personne, mur&#10;&#10;Le contenu généré par l’IA peut être incorrect.">
            <a:extLst>
              <a:ext uri="{FF2B5EF4-FFF2-40B4-BE49-F238E27FC236}">
                <a16:creationId xmlns:a16="http://schemas.microsoft.com/office/drawing/2014/main" xmlns="" id="{D6CBBC25-BFB1-C86C-29AB-C067E7E635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573"/>
          <a:stretch/>
        </p:blipFill>
        <p:spPr>
          <a:xfrm>
            <a:off x="9170334" y="4630969"/>
            <a:ext cx="2682791" cy="1658514"/>
          </a:xfrm>
          <a:prstGeom prst="rect">
            <a:avLst/>
          </a:prstGeom>
        </p:spPr>
      </p:pic>
      <p:pic>
        <p:nvPicPr>
          <p:cNvPr id="49" name="Picture 2" descr="I:\partages\DRCI\TLE_MOBIS\COMMUNICATION-TIERS-LIEU\RESSOURCES\Photos\Sprint virage - confidentiel\5-2_edited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" b="13673"/>
          <a:stretch/>
        </p:blipFill>
        <p:spPr bwMode="auto">
          <a:xfrm>
            <a:off x="9170334" y="3012357"/>
            <a:ext cx="2695096" cy="156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49"/>
          <p:cNvSpPr/>
          <p:nvPr/>
        </p:nvSpPr>
        <p:spPr>
          <a:xfrm>
            <a:off x="3496126" y="6596921"/>
            <a:ext cx="86958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  <a:ea typeface="+mn-lt"/>
                <a:cs typeface="+mn-lt"/>
              </a:rPr>
              <a:t>* </a:t>
            </a:r>
            <a:r>
              <a:rPr lang="fr-FR" sz="900" dirty="0" smtClean="0">
                <a:solidFill>
                  <a:srgbClr val="000000"/>
                </a:solidFill>
                <a:ea typeface="+mn-lt"/>
                <a:cs typeface="+mn-lt"/>
              </a:rPr>
              <a:t>Design sprint : Session de travail collaboratif d’une semaine pour réaliser une solution adaptée aux besoins et aux contraintes de chacun puis testée en vie réelle.</a:t>
            </a:r>
            <a:endParaRPr lang="fr-FR" sz="900" dirty="0">
              <a:solidFill>
                <a:srgbClr val="000000"/>
              </a:solidFill>
              <a:ea typeface="+mn-lt"/>
              <a:cs typeface="+mn-lt"/>
            </a:endParaRPr>
          </a:p>
        </p:txBody>
      </p:sp>
      <p:cxnSp>
        <p:nvCxnSpPr>
          <p:cNvPr id="63" name="Connecteur droit avec flèche 62"/>
          <p:cNvCxnSpPr/>
          <p:nvPr/>
        </p:nvCxnSpPr>
        <p:spPr>
          <a:xfrm>
            <a:off x="2470987" y="3306874"/>
            <a:ext cx="676507" cy="0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/>
          <p:nvPr/>
        </p:nvCxnSpPr>
        <p:spPr>
          <a:xfrm>
            <a:off x="5745999" y="3306874"/>
            <a:ext cx="676507" cy="0"/>
          </a:xfrm>
          <a:prstGeom prst="straightConnector1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I:\partages\DRCI\TLE_MOBIS\COMMUNICATION-TIERS-LIEU\RESSOURCES\Photos\Sprint virage - confidentiel\1_edite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0333" y="931974"/>
            <a:ext cx="2689483" cy="201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crutement : Chargé(e) de mission GIRCI Grand Ouest - Accueil GCS HU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259" y="4675385"/>
            <a:ext cx="1557110" cy="140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7</a:t>
            </a:fld>
            <a:endParaRPr lang="fr-FR" dirty="0"/>
          </a:p>
        </p:txBody>
      </p:sp>
      <p:pic>
        <p:nvPicPr>
          <p:cNvPr id="29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998" y="1679779"/>
            <a:ext cx="4651807" cy="329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à coins arrondis 29"/>
          <p:cNvSpPr/>
          <p:nvPr/>
        </p:nvSpPr>
        <p:spPr>
          <a:xfrm>
            <a:off x="1123112" y="3092693"/>
            <a:ext cx="1039091" cy="48281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1123111" y="3182886"/>
            <a:ext cx="1039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Le besoin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32" name="Rectangle à coins arrondis 31"/>
          <p:cNvSpPr/>
          <p:nvPr/>
        </p:nvSpPr>
        <p:spPr>
          <a:xfrm>
            <a:off x="4131043" y="3092693"/>
            <a:ext cx="1147013" cy="48281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4131042" y="3182886"/>
            <a:ext cx="1147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L’entreprise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6917737" y="3129866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solidFill>
                  <a:schemeClr val="bg1"/>
                </a:solidFill>
              </a:rPr>
              <a:t>Le projet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36" name="Image 35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  <p:sp>
        <p:nvSpPr>
          <p:cNvPr id="37" name="ZoneTexte 36"/>
          <p:cNvSpPr txBox="1"/>
          <p:nvPr/>
        </p:nvSpPr>
        <p:spPr>
          <a:xfrm>
            <a:off x="9170333" y="6274320"/>
            <a:ext cx="1932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Photo : CHU Angers</a:t>
            </a:r>
            <a:endParaRPr lang="fr-FR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0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3" t="32288" r="34204" b="29281"/>
          <a:stretch/>
        </p:blipFill>
        <p:spPr bwMode="auto">
          <a:xfrm>
            <a:off x="6624880" y="1095374"/>
            <a:ext cx="6481520" cy="596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7D2BFD5F-346A-DF8A-A503-4352873EF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tx2"/>
                </a:solidFill>
                <a:latin typeface="+mn-lt"/>
              </a:rPr>
              <a:t>Partagez nous votre besoin, </a:t>
            </a:r>
            <a:r>
              <a:rPr lang="fr-FR" b="1" dirty="0">
                <a:latin typeface="+mn-lt"/>
              </a:rPr>
              <a:t/>
            </a:r>
            <a:br>
              <a:rPr lang="fr-FR" b="1" dirty="0">
                <a:latin typeface="+mn-lt"/>
              </a:rPr>
            </a:br>
            <a:r>
              <a:rPr lang="fr-FR" b="1" dirty="0">
                <a:solidFill>
                  <a:schemeClr val="accent1"/>
                </a:solidFill>
                <a:latin typeface="+mn-lt"/>
              </a:rPr>
              <a:t>on vous accompagne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1452118-D650-5A41-3196-06379A7D1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4432"/>
            <a:ext cx="5756809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Présentez-nous le sujet identifié en 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complétant le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formulaire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(page 13 à 18).</a:t>
            </a:r>
            <a:endParaRPr lang="fr-FR" sz="1800" dirty="0" smtClean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fr-FR" sz="1800" dirty="0">
              <a:solidFill>
                <a:schemeClr val="tx2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fr-FR" sz="1800" dirty="0" smtClean="0">
                <a:solidFill>
                  <a:schemeClr val="tx2"/>
                </a:solidFill>
                <a:ea typeface="+mn-lt"/>
                <a:cs typeface="+mn-lt"/>
              </a:rPr>
              <a:t>Partagez-le nous </a:t>
            </a:r>
            <a:r>
              <a:rPr lang="fr-FR" sz="1800" b="1" dirty="0">
                <a:solidFill>
                  <a:schemeClr val="accent1"/>
                </a:solidFill>
                <a:ea typeface="+mn-lt"/>
                <a:cs typeface="+mn-lt"/>
              </a:rPr>
              <a:t>avant le 21 novembre </a:t>
            </a:r>
            <a:r>
              <a:rPr lang="fr-FR" sz="1800" dirty="0">
                <a:solidFill>
                  <a:schemeClr val="tx2"/>
                </a:solidFill>
                <a:ea typeface="+mn-lt"/>
                <a:cs typeface="+mn-lt"/>
              </a:rPr>
              <a:t>à l'adresse </a:t>
            </a:r>
            <a:endParaRPr lang="fr-FR" sz="1800" dirty="0" smtClean="0">
              <a:solidFill>
                <a:schemeClr val="tx2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endParaRPr lang="fr-FR" sz="1800" u="sng" dirty="0" smtClean="0">
              <a:solidFill>
                <a:schemeClr val="tx2"/>
              </a:solidFill>
              <a:ea typeface="+mn-lt"/>
              <a:cs typeface="+mn-lt"/>
              <a:hlinkClick r:id="rId4"/>
            </a:endParaRPr>
          </a:p>
          <a:p>
            <a:pPr marL="0" indent="0" algn="ctr">
              <a:buNone/>
            </a:pPr>
            <a:r>
              <a:rPr lang="fr-FR" sz="1800" b="1" u="sng" dirty="0" smtClean="0">
                <a:solidFill>
                  <a:schemeClr val="tx2"/>
                </a:solidFill>
                <a:ea typeface="+mn-lt"/>
                <a:cs typeface="+mn-lt"/>
                <a:hlinkClick r:id="rId4"/>
              </a:rPr>
              <a:t>mobis@chu-angers.fr</a:t>
            </a:r>
            <a:r>
              <a:rPr lang="fr-FR" sz="1800" b="1" dirty="0">
                <a:solidFill>
                  <a:schemeClr val="tx2"/>
                </a:solidFill>
                <a:ea typeface="+mn-lt"/>
                <a:cs typeface="+mn-lt"/>
              </a:rPr>
              <a:t> </a:t>
            </a:r>
            <a:endParaRPr lang="fr-FR" sz="1800" b="1" dirty="0" smtClean="0">
              <a:solidFill>
                <a:schemeClr val="tx2"/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endParaRPr lang="fr-FR" sz="1800" dirty="0">
              <a:ea typeface="+mn-lt"/>
              <a:cs typeface="+mn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Nous sommes là pour réfléchir 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et écrire avec vous </a:t>
            </a: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: 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Des permanences régulières au CHU ou en </a:t>
            </a:r>
            <a:r>
              <a:rPr lang="fr-FR" sz="18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visio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 vous sont proposées</a:t>
            </a:r>
          </a:p>
          <a:p>
            <a:pPr>
              <a:lnSpc>
                <a:spcPct val="120000"/>
              </a:lnSpc>
            </a:pPr>
            <a:r>
              <a:rPr lang="fr-F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Contactez-nous par mail</a:t>
            </a:r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 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xmlns="" id="{1BB9494B-C24E-E378-0513-94EFEE2A6B97}"/>
              </a:ext>
            </a:extLst>
          </p:cNvPr>
          <p:cNvSpPr txBox="1">
            <a:spLocks/>
          </p:cNvSpPr>
          <p:nvPr/>
        </p:nvSpPr>
        <p:spPr>
          <a:xfrm>
            <a:off x="7673666" y="2088115"/>
            <a:ext cx="4566413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fr-FR" sz="1700" b="1" dirty="0">
                <a:solidFill>
                  <a:schemeClr val="accent2"/>
                </a:solidFill>
                <a:ea typeface="+mn-lt"/>
                <a:cs typeface="+mn-lt"/>
              </a:rPr>
              <a:t>Les permanences </a:t>
            </a:r>
            <a:r>
              <a:rPr lang="fr-FR" sz="1700" b="1" dirty="0" smtClean="0">
                <a:solidFill>
                  <a:schemeClr val="accent2"/>
                </a:solidFill>
                <a:ea typeface="+mn-lt"/>
                <a:cs typeface="+mn-lt"/>
              </a:rPr>
              <a:t>Innov et Vous </a:t>
            </a:r>
          </a:p>
          <a:p>
            <a:pPr>
              <a:buNone/>
            </a:pPr>
            <a:r>
              <a:rPr lang="fr-FR" sz="1400" dirty="0" smtClean="0">
                <a:solidFill>
                  <a:schemeClr val="accent2"/>
                </a:solidFill>
                <a:ea typeface="+mn-lt"/>
                <a:cs typeface="+mn-lt"/>
              </a:rPr>
              <a:t>de 13h à 17h </a:t>
            </a:r>
            <a:endParaRPr lang="fr-FR" sz="1400" dirty="0">
              <a:solidFill>
                <a:schemeClr val="accent2"/>
              </a:solidFill>
              <a:ea typeface="+mn-lt"/>
              <a:cs typeface="+mn-lt"/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fr-FR" sz="1400" dirty="0">
                <a:solidFill>
                  <a:schemeClr val="tx2"/>
                </a:solidFill>
                <a:ea typeface="+mn-lt"/>
                <a:cs typeface="+mn-lt"/>
              </a:rPr>
              <a:t>V</a:t>
            </a:r>
            <a:r>
              <a:rPr lang="fr-FR" sz="1400" dirty="0" smtClean="0">
                <a:solidFill>
                  <a:schemeClr val="tx2"/>
                </a:solidFill>
                <a:ea typeface="+mn-lt"/>
                <a:cs typeface="+mn-lt"/>
              </a:rPr>
              <a:t>endredi</a:t>
            </a:r>
            <a:r>
              <a:rPr lang="fr-FR" sz="1400" dirty="0">
                <a:ea typeface="+mn-lt"/>
                <a:cs typeface="+mn-lt"/>
              </a:rPr>
              <a:t> </a:t>
            </a:r>
            <a:r>
              <a:rPr lang="fr-FR" sz="1400" b="1" dirty="0" smtClean="0">
                <a:solidFill>
                  <a:schemeClr val="accent1"/>
                </a:solidFill>
                <a:ea typeface="+mn-lt"/>
                <a:cs typeface="+mn-lt"/>
              </a:rPr>
              <a:t>17 octobre </a:t>
            </a:r>
            <a:r>
              <a:rPr lang="fr-FR" sz="900" dirty="0">
                <a:solidFill>
                  <a:schemeClr val="tx2"/>
                </a:solidFill>
                <a:ea typeface="+mn-lt"/>
                <a:cs typeface="+mn-lt"/>
                <a:hlinkClick r:id="rId5"/>
              </a:rPr>
              <a:t>lien </a:t>
            </a:r>
            <a:r>
              <a:rPr lang="fr-FR" sz="900" dirty="0" err="1" smtClean="0">
                <a:solidFill>
                  <a:schemeClr val="tx2"/>
                </a:solidFill>
                <a:ea typeface="+mn-lt"/>
                <a:cs typeface="+mn-lt"/>
                <a:hlinkClick r:id="rId5"/>
              </a:rPr>
              <a:t>visio</a:t>
            </a:r>
            <a:endParaRPr lang="fr-FR" sz="900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fr-FR" sz="1400" dirty="0" smtClean="0">
                <a:solidFill>
                  <a:schemeClr val="tx2"/>
                </a:solidFill>
                <a:ea typeface="+mn-lt"/>
                <a:cs typeface="+mn-lt"/>
              </a:rPr>
              <a:t>Jeudi</a:t>
            </a:r>
            <a:r>
              <a:rPr lang="fr-FR" sz="1400" dirty="0">
                <a:solidFill>
                  <a:schemeClr val="tx2"/>
                </a:solidFill>
                <a:ea typeface="+mn-lt"/>
                <a:cs typeface="+mn-lt"/>
              </a:rPr>
              <a:t> </a:t>
            </a:r>
            <a:r>
              <a:rPr lang="fr-FR" sz="1400" b="1" dirty="0">
                <a:solidFill>
                  <a:schemeClr val="accent1"/>
                </a:solidFill>
                <a:ea typeface="+mn-lt"/>
                <a:cs typeface="+mn-lt"/>
              </a:rPr>
              <a:t>23 octobre</a:t>
            </a:r>
            <a:r>
              <a:rPr lang="fr-FR" sz="1400" dirty="0">
                <a:solidFill>
                  <a:schemeClr val="accent1"/>
                </a:solidFill>
                <a:ea typeface="+mn-lt"/>
                <a:cs typeface="+mn-lt"/>
              </a:rPr>
              <a:t> </a:t>
            </a:r>
            <a:r>
              <a:rPr lang="fr-FR" sz="900" dirty="0" smtClean="0">
                <a:solidFill>
                  <a:schemeClr val="accent1"/>
                </a:solidFill>
                <a:ea typeface="+mn-lt"/>
                <a:cs typeface="+mn-lt"/>
                <a:hlinkClick r:id="rId6"/>
              </a:rPr>
              <a:t>lien </a:t>
            </a:r>
            <a:r>
              <a:rPr lang="fr-FR" sz="900" dirty="0" err="1">
                <a:solidFill>
                  <a:schemeClr val="accent1"/>
                </a:solidFill>
                <a:ea typeface="+mn-lt"/>
                <a:cs typeface="+mn-lt"/>
                <a:hlinkClick r:id="rId6"/>
              </a:rPr>
              <a:t>visio</a:t>
            </a:r>
            <a:endParaRPr lang="fr-FR" sz="900" dirty="0">
              <a:solidFill>
                <a:schemeClr val="accent1"/>
              </a:solidFill>
              <a:ea typeface="+mn-lt"/>
              <a:cs typeface="+mn-lt"/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fr-FR" sz="1400" dirty="0">
                <a:solidFill>
                  <a:schemeClr val="tx2"/>
                </a:solidFill>
                <a:ea typeface="+mn-lt"/>
                <a:cs typeface="+mn-lt"/>
              </a:rPr>
              <a:t>L</a:t>
            </a:r>
            <a:r>
              <a:rPr lang="fr-FR" sz="1400" dirty="0" smtClean="0">
                <a:solidFill>
                  <a:schemeClr val="tx2"/>
                </a:solidFill>
                <a:ea typeface="+mn-lt"/>
                <a:cs typeface="+mn-lt"/>
              </a:rPr>
              <a:t>undi </a:t>
            </a:r>
            <a:r>
              <a:rPr lang="fr-FR" sz="1400" b="1" dirty="0" smtClean="0">
                <a:solidFill>
                  <a:schemeClr val="accent1"/>
                </a:solidFill>
                <a:ea typeface="+mn-lt"/>
                <a:cs typeface="+mn-lt"/>
              </a:rPr>
              <a:t>27 octobre</a:t>
            </a:r>
            <a:r>
              <a:rPr lang="fr-FR" sz="1400" dirty="0" smtClean="0">
                <a:solidFill>
                  <a:schemeClr val="accent1"/>
                </a:solidFill>
                <a:ea typeface="+mn-lt"/>
                <a:cs typeface="+mn-lt"/>
              </a:rPr>
              <a:t> </a:t>
            </a:r>
            <a:r>
              <a:rPr lang="fr-FR" sz="900" dirty="0" smtClean="0">
                <a:solidFill>
                  <a:schemeClr val="accent1"/>
                </a:solidFill>
                <a:ea typeface="+mn-lt"/>
                <a:cs typeface="+mn-lt"/>
                <a:hlinkClick r:id="rId7"/>
              </a:rPr>
              <a:t>lien </a:t>
            </a:r>
            <a:r>
              <a:rPr lang="fr-FR" sz="900" dirty="0" err="1">
                <a:solidFill>
                  <a:schemeClr val="accent1"/>
                </a:solidFill>
                <a:ea typeface="+mn-lt"/>
                <a:cs typeface="+mn-lt"/>
                <a:hlinkClick r:id="rId7"/>
              </a:rPr>
              <a:t>visio</a:t>
            </a:r>
            <a:endParaRPr lang="fr-FR" sz="900" dirty="0">
              <a:solidFill>
                <a:schemeClr val="accent1"/>
              </a:solidFill>
              <a:ea typeface="+mn-lt"/>
              <a:cs typeface="+mn-lt"/>
            </a:endParaRP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fr-FR" sz="1400" dirty="0">
                <a:solidFill>
                  <a:schemeClr val="tx2"/>
                </a:solidFill>
                <a:ea typeface="+mn-lt"/>
                <a:cs typeface="+mn-lt"/>
              </a:rPr>
              <a:t>M</a:t>
            </a:r>
            <a:r>
              <a:rPr lang="fr-FR" sz="1400" dirty="0" smtClean="0">
                <a:solidFill>
                  <a:schemeClr val="tx2"/>
                </a:solidFill>
                <a:ea typeface="+mn-lt"/>
                <a:cs typeface="+mn-lt"/>
              </a:rPr>
              <a:t>ercredi </a:t>
            </a:r>
            <a:r>
              <a:rPr lang="fr-FR" sz="1400" b="1" dirty="0" smtClean="0">
                <a:solidFill>
                  <a:schemeClr val="accent1"/>
                </a:solidFill>
                <a:ea typeface="+mn-lt"/>
                <a:cs typeface="+mn-lt"/>
              </a:rPr>
              <a:t>12 </a:t>
            </a:r>
            <a:r>
              <a:rPr lang="fr-FR" sz="1400" b="1" dirty="0">
                <a:solidFill>
                  <a:schemeClr val="accent1"/>
                </a:solidFill>
                <a:ea typeface="+mn-lt"/>
                <a:cs typeface="+mn-lt"/>
              </a:rPr>
              <a:t>novembre </a:t>
            </a:r>
            <a:r>
              <a:rPr lang="fr-FR" sz="900" dirty="0" smtClean="0">
                <a:solidFill>
                  <a:schemeClr val="accent1"/>
                </a:solidFill>
                <a:ea typeface="+mn-lt"/>
                <a:cs typeface="+mn-lt"/>
                <a:hlinkClick r:id="rId8"/>
              </a:rPr>
              <a:t>lien </a:t>
            </a:r>
            <a:r>
              <a:rPr lang="fr-FR" sz="900" dirty="0" err="1" smtClean="0">
                <a:solidFill>
                  <a:schemeClr val="accent1"/>
                </a:solidFill>
                <a:ea typeface="+mn-lt"/>
                <a:cs typeface="+mn-lt"/>
                <a:hlinkClick r:id="rId8"/>
              </a:rPr>
              <a:t>visio</a:t>
            </a:r>
            <a:endParaRPr lang="fr-FR" sz="1600" dirty="0"/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fr-FR" sz="1400" dirty="0">
                <a:solidFill>
                  <a:schemeClr val="tx2"/>
                </a:solidFill>
                <a:ea typeface="+mn-lt"/>
                <a:cs typeface="+mn-lt"/>
              </a:rPr>
              <a:t>M</a:t>
            </a:r>
            <a:r>
              <a:rPr lang="fr-FR" sz="1400" dirty="0" smtClean="0">
                <a:solidFill>
                  <a:schemeClr val="tx2"/>
                </a:solidFill>
                <a:ea typeface="+mn-lt"/>
                <a:cs typeface="+mn-lt"/>
              </a:rPr>
              <a:t>ercredi </a:t>
            </a:r>
            <a:r>
              <a:rPr lang="fr-FR" sz="1400" b="1" dirty="0" smtClean="0">
                <a:solidFill>
                  <a:schemeClr val="accent1"/>
                </a:solidFill>
                <a:ea typeface="+mn-lt"/>
                <a:cs typeface="+mn-lt"/>
              </a:rPr>
              <a:t>19 </a:t>
            </a:r>
            <a:r>
              <a:rPr lang="fr-FR" sz="1400" b="1" dirty="0">
                <a:solidFill>
                  <a:schemeClr val="accent1"/>
                </a:solidFill>
                <a:ea typeface="+mn-lt"/>
                <a:cs typeface="+mn-lt"/>
              </a:rPr>
              <a:t>novembre</a:t>
            </a:r>
            <a:r>
              <a:rPr lang="fr-FR" sz="1400" dirty="0">
                <a:solidFill>
                  <a:schemeClr val="accent1"/>
                </a:solidFill>
                <a:ea typeface="+mn-lt"/>
                <a:cs typeface="+mn-lt"/>
              </a:rPr>
              <a:t> </a:t>
            </a:r>
            <a:r>
              <a:rPr lang="fr-FR" sz="900" dirty="0" smtClean="0">
                <a:solidFill>
                  <a:schemeClr val="accent1"/>
                </a:solidFill>
                <a:ea typeface="+mn-lt"/>
                <a:cs typeface="+mn-lt"/>
                <a:hlinkClick r:id="rId9"/>
              </a:rPr>
              <a:t>lien </a:t>
            </a:r>
            <a:r>
              <a:rPr lang="fr-FR" sz="900" dirty="0" err="1">
                <a:solidFill>
                  <a:schemeClr val="accent1"/>
                </a:solidFill>
                <a:ea typeface="+mn-lt"/>
                <a:cs typeface="+mn-lt"/>
                <a:hlinkClick r:id="rId9"/>
              </a:rPr>
              <a:t>visio</a:t>
            </a:r>
            <a:endParaRPr lang="fr-FR" sz="900" dirty="0">
              <a:solidFill>
                <a:schemeClr val="accent1"/>
              </a:solidFill>
              <a:ea typeface="+mn-lt"/>
              <a:cs typeface="+mn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400" dirty="0" smtClean="0">
              <a:solidFill>
                <a:schemeClr val="accent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r-FR" sz="1400" dirty="0" smtClean="0">
                <a:solidFill>
                  <a:schemeClr val="accent2"/>
                </a:solidFill>
              </a:rPr>
              <a:t>En salle 2009, au deuxième étage du </a:t>
            </a:r>
            <a:r>
              <a:rPr lang="fr-FR" sz="1400" dirty="0">
                <a:solidFill>
                  <a:schemeClr val="accent2"/>
                </a:solidFill>
              </a:rPr>
              <a:t>bâtiment D3 </a:t>
            </a:r>
            <a:r>
              <a:rPr lang="fr-FR" sz="1400" dirty="0" smtClean="0">
                <a:solidFill>
                  <a:schemeClr val="accent2"/>
                </a:solidFill>
              </a:rPr>
              <a:t>– Ardesia du </a:t>
            </a:r>
            <a:r>
              <a:rPr lang="fr-FR" sz="1400" dirty="0">
                <a:solidFill>
                  <a:schemeClr val="accent2"/>
                </a:solidFill>
              </a:rPr>
              <a:t>CHU d’Angers</a:t>
            </a:r>
            <a:r>
              <a:rPr lang="fr-FR" sz="1400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fr-FR" sz="1700" b="1" dirty="0" smtClean="0">
              <a:solidFill>
                <a:schemeClr val="accent1"/>
              </a:solidFill>
              <a:ea typeface="+mn-lt"/>
              <a:cs typeface="+mn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Pour vous connecter à une des </a:t>
            </a:r>
            <a:r>
              <a:rPr lang="fr-F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visio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 de permanence, </a:t>
            </a:r>
            <a:b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</a:b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cliquez sur le lien en face de la date correspondante 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1200" u="sng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Code secret zoom </a:t>
            </a:r>
            <a:r>
              <a:rPr lang="fr-FR" sz="1200" u="sng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: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 </a:t>
            </a:r>
            <a:r>
              <a:rPr lang="fr-FR" sz="1200" b="1" dirty="0">
                <a:solidFill>
                  <a:schemeClr val="accent1"/>
                </a:solidFill>
                <a:ea typeface="+mn-lt"/>
                <a:cs typeface="+mn-lt"/>
              </a:rPr>
              <a:t>136870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8</a:t>
            </a:fld>
            <a:endParaRPr lang="fr-FR"/>
          </a:p>
        </p:txBody>
      </p:sp>
      <p:pic>
        <p:nvPicPr>
          <p:cNvPr id="9" name="Image 8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117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11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B8A51B9-61DC-7F7B-86C0-AC84AED37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fr-FR" b="1" dirty="0" smtClean="0">
                <a:solidFill>
                  <a:schemeClr val="accent1"/>
                </a:solidFill>
                <a:latin typeface="+mn-lt"/>
                <a:ea typeface="+mn-lt"/>
                <a:cs typeface="+mn-lt"/>
              </a:rPr>
              <a:t>Quelques éléments </a:t>
            </a:r>
            <a:r>
              <a:rPr lang="fr-FR" b="1" dirty="0" smtClean="0">
                <a:solidFill>
                  <a:schemeClr val="accent2"/>
                </a:solidFill>
                <a:latin typeface="+mn-lt"/>
                <a:ea typeface="+mn-lt"/>
                <a:cs typeface="+mn-lt"/>
              </a:rPr>
              <a:t>à respecter</a:t>
            </a:r>
            <a:endParaRPr lang="fr-FR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9DEF069-31BA-35E7-42E5-29E880883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75" y="5998028"/>
            <a:ext cx="6580639" cy="5588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sz="1200" b="1" dirty="0" smtClean="0">
                <a:solidFill>
                  <a:schemeClr val="accent1"/>
                </a:solidFill>
                <a:ea typeface="+mn-lt"/>
                <a:cs typeface="+mn-lt"/>
              </a:rPr>
              <a:t>A retenir : </a:t>
            </a:r>
            <a:r>
              <a:rPr lang="fr-FR" sz="1200" dirty="0" smtClean="0">
                <a:solidFill>
                  <a:schemeClr val="tx2"/>
                </a:solidFill>
                <a:ea typeface="+mn-lt"/>
                <a:cs typeface="+mn-lt"/>
              </a:rPr>
              <a:t>Une </a:t>
            </a:r>
            <a:r>
              <a:rPr lang="fr-FR" sz="1200" dirty="0">
                <a:solidFill>
                  <a:schemeClr val="tx2"/>
                </a:solidFill>
                <a:ea typeface="+mn-lt"/>
                <a:cs typeface="+mn-lt"/>
              </a:rPr>
              <a:t>attention particulière sera portée </a:t>
            </a:r>
            <a:r>
              <a:rPr lang="fr-FR" sz="1200" b="1" dirty="0" smtClean="0">
                <a:solidFill>
                  <a:schemeClr val="tx2"/>
                </a:solidFill>
                <a:ea typeface="+mn-lt"/>
                <a:cs typeface="+mn-lt"/>
              </a:rPr>
              <a:t>aux sujets identifiés comme prioritaires </a:t>
            </a:r>
            <a:r>
              <a:rPr lang="fr-FR" sz="1200" dirty="0" smtClean="0">
                <a:solidFill>
                  <a:schemeClr val="tx2"/>
                </a:solidFill>
                <a:ea typeface="+mn-lt"/>
                <a:cs typeface="+mn-lt"/>
              </a:rPr>
              <a:t>dans les projets des établissements concernés.</a:t>
            </a:r>
            <a:r>
              <a:rPr lang="fr-FR" sz="1200" b="1" dirty="0">
                <a:solidFill>
                  <a:schemeClr val="tx2"/>
                </a:solidFill>
              </a:rPr>
              <a:t> </a:t>
            </a:r>
            <a:r>
              <a:rPr lang="fr-FR" sz="1200" dirty="0" smtClean="0">
                <a:solidFill>
                  <a:schemeClr val="tx2"/>
                </a:solidFill>
              </a:rPr>
              <a:t>Pour </a:t>
            </a:r>
            <a:r>
              <a:rPr lang="fr-FR" sz="1200" dirty="0">
                <a:solidFill>
                  <a:schemeClr val="tx2"/>
                </a:solidFill>
              </a:rPr>
              <a:t>plus d'information, consultez la </a:t>
            </a:r>
            <a:r>
              <a:rPr lang="fr-FR" sz="1200" dirty="0" smtClean="0">
                <a:solidFill>
                  <a:schemeClr val="tx2"/>
                </a:solidFill>
              </a:rPr>
              <a:t>FAQ.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8700" y="1786358"/>
            <a:ext cx="3009900" cy="2496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fr-FR" sz="1400" b="1" dirty="0" smtClean="0">
                <a:solidFill>
                  <a:schemeClr val="accent1"/>
                </a:solidFill>
                <a:ea typeface="+mn-lt"/>
                <a:cs typeface="+mn-lt"/>
              </a:rPr>
              <a:t>Le </a:t>
            </a:r>
            <a:r>
              <a:rPr lang="fr-FR" sz="1400" b="1" dirty="0">
                <a:solidFill>
                  <a:schemeClr val="accent1"/>
                </a:solidFill>
                <a:ea typeface="+mn-lt"/>
                <a:cs typeface="+mn-lt"/>
              </a:rPr>
              <a:t>sujet doit être porté par un ou plusieurs personnels hospitaliers, médicaux,  paramédicaux et/ou administratifs des établissements suivants : </a:t>
            </a:r>
            <a:endParaRPr lang="fr-FR" sz="1400" b="1" dirty="0" smtClean="0">
              <a:solidFill>
                <a:schemeClr val="accent1"/>
              </a:solidFill>
              <a:ea typeface="+mn-lt"/>
              <a:cs typeface="+mn-lt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CHU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d’Angers, CH de Laval, CH du Haut Anjou, CH de Cholet, CH du Mans, CH de Saumur, Les Capucins Angers, </a:t>
            </a:r>
            <a:r>
              <a:rPr lang="fr-FR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Césame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 Angers.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6950" y="1786358"/>
            <a:ext cx="3009900" cy="1955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fr-FR" sz="1400" b="1" dirty="0">
                <a:solidFill>
                  <a:schemeClr val="accent1"/>
                </a:solidFill>
                <a:ea typeface="+mn-lt"/>
                <a:cs typeface="+mn-lt"/>
              </a:rPr>
              <a:t>Le besoin identifié doit s'inscrire dans une ou plusieurs des thématiques MOBIS </a:t>
            </a:r>
            <a:r>
              <a:rPr lang="fr-FR" sz="1400" dirty="0" smtClean="0">
                <a:solidFill>
                  <a:schemeClr val="accent1"/>
                </a:solidFill>
                <a:ea typeface="+mn-lt"/>
                <a:cs typeface="+mn-lt"/>
              </a:rPr>
              <a:t>: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Motricité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, optimisation du parcours de soins (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dont ville-hôpital) et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des données, accès aux soins sur le territoire.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85200" y="1786358"/>
            <a:ext cx="300990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400" b="1" dirty="0">
                <a:solidFill>
                  <a:schemeClr val="accent1"/>
                </a:solidFill>
                <a:ea typeface="+mn-lt"/>
                <a:cs typeface="+mn-lt"/>
              </a:rPr>
              <a:t>Le besoin peut concerner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d’autres services, professionnels,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établissements, etc.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28700" y="4544720"/>
            <a:ext cx="300990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400" b="1" dirty="0">
                <a:solidFill>
                  <a:schemeClr val="accent1"/>
                </a:solidFill>
                <a:ea typeface="+mn-lt"/>
                <a:cs typeface="+mn-lt"/>
              </a:rPr>
              <a:t>Le besoin n'est pas déjà résolu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par une solution diffusée à l’échelle nationale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. 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06950" y="3930878"/>
            <a:ext cx="3009900" cy="2019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fr-FR" sz="1400" b="1" dirty="0" smtClean="0">
                <a:solidFill>
                  <a:schemeClr val="accent1"/>
                </a:solidFill>
                <a:ea typeface="+mn-lt"/>
                <a:cs typeface="+mn-lt"/>
              </a:rPr>
              <a:t>Le </a:t>
            </a:r>
            <a:r>
              <a:rPr lang="fr-FR" sz="1400" b="1" dirty="0">
                <a:solidFill>
                  <a:schemeClr val="accent1"/>
                </a:solidFill>
                <a:ea typeface="+mn-lt"/>
                <a:cs typeface="+mn-lt"/>
              </a:rPr>
              <a:t>besoin peut être (au moins partiellement) traité par le recours à une solution </a:t>
            </a:r>
            <a:r>
              <a:rPr lang="fr-FR" sz="1400" b="1" dirty="0" smtClean="0">
                <a:solidFill>
                  <a:schemeClr val="accent1"/>
                </a:solidFill>
                <a:ea typeface="+mn-lt"/>
                <a:cs typeface="+mn-lt"/>
              </a:rPr>
              <a:t>numérique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(développement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ou adaptation d'un logiciel, application, objet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connecté, etc.).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fr-FR" sz="1200" dirty="0"/>
          </a:p>
        </p:txBody>
      </p:sp>
      <p:sp>
        <p:nvSpPr>
          <p:cNvPr id="13" name="Rectangle 12"/>
          <p:cNvSpPr/>
          <p:nvPr/>
        </p:nvSpPr>
        <p:spPr>
          <a:xfrm>
            <a:off x="8585200" y="3640598"/>
            <a:ext cx="300990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400" b="1" dirty="0">
                <a:solidFill>
                  <a:schemeClr val="accent1"/>
                </a:solidFill>
                <a:ea typeface="+mn-lt"/>
                <a:cs typeface="+mn-lt"/>
              </a:rPr>
              <a:t>Les porteurs doivent obtenir l'accord formel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de leurs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chefs de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service, </a:t>
            </a:r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et </a:t>
            </a:r>
            <a:r>
              <a:rPr lang="fr-F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de leur encadrement (si applicables).</a:t>
            </a:r>
            <a:endParaRPr lang="fr-F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98" name="Picture 2" descr="I:\partages\DRCI\TLE_MOBIS\COMMUNICATION-TIERS-LIEU\RESSOURCES\Icones\coc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811269"/>
            <a:ext cx="330200" cy="29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:\partages\DRCI\TLE_MOBIS\COMMUNICATION-TIERS-LIEU\RESSOURCES\Icones\coc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1811269"/>
            <a:ext cx="330200" cy="29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:\partages\DRCI\TLE_MOBIS\COMMUNICATION-TIERS-LIEU\RESSOURCES\Icones\coc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0" y="1811269"/>
            <a:ext cx="330200" cy="29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:\partages\DRCI\TLE_MOBIS\COMMUNICATION-TIERS-LIEU\RESSOURCES\Icones\coc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0" y="3640598"/>
            <a:ext cx="330200" cy="29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:\partages\DRCI\TLE_MOBIS\COMMUNICATION-TIERS-LIEU\RESSOURCES\Icones\coc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3930878"/>
            <a:ext cx="330200" cy="29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:\partages\DRCI\TLE_MOBIS\COMMUNICATION-TIERS-LIEU\RESSOURCES\Icones\coch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4581953"/>
            <a:ext cx="330200" cy="29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9</a:t>
            </a:fld>
            <a:endParaRPr lang="fr-FR"/>
          </a:p>
        </p:txBody>
      </p:sp>
      <p:pic>
        <p:nvPicPr>
          <p:cNvPr id="18" name="Image 17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9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020" y="-2278746"/>
            <a:ext cx="16569930" cy="1172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3C3DC4-F045-5878-C4B2-A35A8B4AA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2"/>
                </a:solidFill>
                <a:latin typeface="+mn-lt"/>
              </a:rPr>
              <a:t>FAQ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9027E28-530B-B6C4-C4CA-6244D6973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299" y="1544093"/>
            <a:ext cx="3671283" cy="4749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sz="1800" b="1" dirty="0">
                <a:solidFill>
                  <a:schemeClr val="accent2"/>
                </a:solidFill>
              </a:rPr>
              <a:t>Comment sont financés les projets 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Chez MOBIS nous recherchons avec vous des financements publics ou en sollicitant des financements industriels.</a:t>
            </a:r>
          </a:p>
          <a:p>
            <a:pPr marL="0" indent="0">
              <a:lnSpc>
                <a:spcPct val="100000"/>
              </a:lnSpc>
              <a:buNone/>
            </a:pPr>
            <a:endParaRPr lang="fr-FR" sz="18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r-FR" sz="1800" b="1" dirty="0">
                <a:solidFill>
                  <a:schemeClr val="accent2"/>
                </a:solidFill>
              </a:rPr>
              <a:t>Puis-je répondre si je n'ai pas d'idée de solution numérique 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Bien sûr ! Vous identifiez le besoin et nous travaillons avec vous et les experts à la construction de la solution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171" name="Picture 3" descr="I:\partages\DRCI\TLE_MOBIS\COMMUNICATION-TIERS-LIEU\RESSOURCES\Icones\interrogation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652" y="436674"/>
            <a:ext cx="496588" cy="91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xmlns="" id="{C9027E28-530B-B6C4-C4CA-6244D69739E1}"/>
              </a:ext>
            </a:extLst>
          </p:cNvPr>
          <p:cNvSpPr txBox="1">
            <a:spLocks/>
          </p:cNvSpPr>
          <p:nvPr/>
        </p:nvSpPr>
        <p:spPr>
          <a:xfrm>
            <a:off x="4864616" y="1544093"/>
            <a:ext cx="3698814" cy="4749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fr-FR" sz="1800" b="1" dirty="0">
                <a:solidFill>
                  <a:schemeClr val="accent2"/>
                </a:solidFill>
              </a:rPr>
              <a:t>Quelles sont les thématiques 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MOBIS traite des mobilités intelligentes en santé :</a:t>
            </a:r>
          </a:p>
          <a:p>
            <a:pPr marL="360000" lvl="1" indent="-285750">
              <a:lnSpc>
                <a:spcPct val="120000"/>
              </a:lnSpc>
              <a:buFont typeface="Arial"/>
              <a:buChar char="•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Motricité : activité physique, réadaptation, prévention des chutes</a:t>
            </a:r>
          </a:p>
          <a:p>
            <a:pPr marL="360000" lvl="1" indent="-285750">
              <a:lnSpc>
                <a:spcPct val="120000"/>
              </a:lnSpc>
              <a:spcBef>
                <a:spcPts val="1200"/>
              </a:spcBef>
              <a:buFont typeface="Arial"/>
              <a:buChar char="•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Optimisation du parcours de soins :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faciliter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diagnostic, le suivi, l’orientation des patients, parcours ville-hôpital</a:t>
            </a:r>
          </a:p>
          <a:p>
            <a:pPr marL="360000" lvl="1" indent="-285750">
              <a:lnSpc>
                <a:spcPct val="120000"/>
              </a:lnSpc>
              <a:spcBef>
                <a:spcPts val="1200"/>
              </a:spcBef>
              <a:buFont typeface="Arial"/>
              <a:buChar char="•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Accès aux soins sur le territoire : Télémédecine, suivi à distance, hospitalisation à domicile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00957" y="2529582"/>
            <a:ext cx="2931891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>
              <a:lnSpc>
                <a:spcPct val="120000"/>
              </a:lnSpc>
              <a:buNone/>
            </a:pPr>
            <a:r>
              <a:rPr lang="fr-FR" sz="1400" dirty="0" smtClean="0">
                <a:solidFill>
                  <a:schemeClr val="tx2"/>
                </a:solidFill>
              </a:rPr>
              <a:t>Un doute ? Une question </a:t>
            </a:r>
            <a:r>
              <a:rPr lang="fr-FR" sz="1400" dirty="0">
                <a:solidFill>
                  <a:schemeClr val="tx2"/>
                </a:solidFill>
              </a:rPr>
              <a:t>? </a:t>
            </a:r>
            <a:endParaRPr lang="fr-FR" sz="1400" dirty="0" smtClean="0">
              <a:solidFill>
                <a:schemeClr val="tx2"/>
              </a:solidFill>
            </a:endParaRPr>
          </a:p>
          <a:p>
            <a:pPr lvl="1" indent="0">
              <a:lnSpc>
                <a:spcPct val="120000"/>
              </a:lnSpc>
              <a:buNone/>
            </a:pPr>
            <a:r>
              <a:rPr lang="fr-FR" sz="1400" dirty="0" smtClean="0">
                <a:solidFill>
                  <a:schemeClr val="tx2"/>
                </a:solidFill>
              </a:rPr>
              <a:t>Mon </a:t>
            </a:r>
            <a:r>
              <a:rPr lang="fr-FR" sz="1400" dirty="0">
                <a:solidFill>
                  <a:schemeClr val="tx2"/>
                </a:solidFill>
              </a:rPr>
              <a:t>idée est-elle en phase avec les priorités de </a:t>
            </a:r>
            <a:r>
              <a:rPr lang="fr-FR" sz="1400" dirty="0" smtClean="0">
                <a:solidFill>
                  <a:schemeClr val="tx2"/>
                </a:solidFill>
              </a:rPr>
              <a:t>MOBIS </a:t>
            </a:r>
            <a:r>
              <a:rPr lang="fr-FR" sz="1400" dirty="0">
                <a:solidFill>
                  <a:schemeClr val="tx2"/>
                </a:solidFill>
              </a:rPr>
              <a:t>? </a:t>
            </a:r>
            <a:endParaRPr lang="fr-FR" sz="1400" dirty="0" smtClean="0">
              <a:solidFill>
                <a:schemeClr val="tx2"/>
              </a:solidFill>
            </a:endParaRPr>
          </a:p>
          <a:p>
            <a:pPr lvl="1" indent="0">
              <a:lnSpc>
                <a:spcPct val="120000"/>
              </a:lnSpc>
              <a:buNone/>
            </a:pPr>
            <a:endParaRPr lang="fr-FR" sz="1400" dirty="0">
              <a:solidFill>
                <a:schemeClr val="tx2"/>
              </a:solidFill>
            </a:endParaRPr>
          </a:p>
          <a:p>
            <a:pPr lvl="1" indent="0">
              <a:lnSpc>
                <a:spcPct val="120000"/>
              </a:lnSpc>
              <a:buNone/>
            </a:pPr>
            <a:r>
              <a:rPr lang="fr-FR" sz="1400" dirty="0" smtClean="0">
                <a:solidFill>
                  <a:schemeClr val="tx2"/>
                </a:solidFill>
              </a:rPr>
              <a:t>Contactez-nous </a:t>
            </a:r>
            <a:r>
              <a:rPr lang="fr-FR" sz="1400" dirty="0">
                <a:solidFill>
                  <a:schemeClr val="tx2"/>
                </a:solidFill>
              </a:rPr>
              <a:t>et on fera </a:t>
            </a:r>
            <a:r>
              <a:rPr lang="fr-FR" sz="1400" dirty="0" smtClean="0">
                <a:solidFill>
                  <a:schemeClr val="tx2"/>
                </a:solidFill>
              </a:rPr>
              <a:t/>
            </a:r>
            <a:br>
              <a:rPr lang="fr-FR" sz="1400" dirty="0" smtClean="0">
                <a:solidFill>
                  <a:schemeClr val="tx2"/>
                </a:solidFill>
              </a:rPr>
            </a:br>
            <a:r>
              <a:rPr lang="fr-FR" sz="1400" dirty="0" smtClean="0">
                <a:solidFill>
                  <a:schemeClr val="tx2"/>
                </a:solidFill>
              </a:rPr>
              <a:t>le </a:t>
            </a:r>
            <a:r>
              <a:rPr lang="fr-FR" sz="1400" dirty="0">
                <a:solidFill>
                  <a:schemeClr val="tx2"/>
                </a:solidFill>
              </a:rPr>
              <a:t>point ensemble !</a:t>
            </a:r>
          </a:p>
        </p:txBody>
      </p:sp>
      <p:sp>
        <p:nvSpPr>
          <p:cNvPr id="7" name="Rectangle 6"/>
          <p:cNvSpPr/>
          <p:nvPr/>
        </p:nvSpPr>
        <p:spPr>
          <a:xfrm>
            <a:off x="9593659" y="4320110"/>
            <a:ext cx="2419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u="sng" dirty="0">
                <a:solidFill>
                  <a:schemeClr val="tx2"/>
                </a:solidFill>
                <a:ea typeface="+mn-lt"/>
                <a:cs typeface="+mn-lt"/>
                <a:hlinkClick r:id="rId4"/>
              </a:rPr>
              <a:t>mobis@chu-angers.fr</a:t>
            </a:r>
            <a:r>
              <a:rPr lang="fr-FR" dirty="0">
                <a:solidFill>
                  <a:schemeClr val="tx2"/>
                </a:solidFill>
                <a:ea typeface="+mn-lt"/>
                <a:cs typeface="+mn-lt"/>
              </a:rPr>
              <a:t> 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10</a:t>
            </a:fld>
            <a:endParaRPr lang="fr-FR"/>
          </a:p>
        </p:txBody>
      </p:sp>
      <p:pic>
        <p:nvPicPr>
          <p:cNvPr id="11" name="Image 10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2439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6950BFC3-D8DA-4A85-94F7-54DA5524770B}">
      <p188:commentRel xmlns:p188="http://schemas.microsoft.com/office/powerpoint/2018/8/main" xmlns="" r:id="rId6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partages\DRCI\TLE_MOBIS\COMMUNICATION-TIERS-LIEU\RESSOURCES\Autres\fond dégradé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1" y="0"/>
            <a:ext cx="12468225" cy="701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/>
          <p:cNvSpPr/>
          <p:nvPr/>
        </p:nvSpPr>
        <p:spPr>
          <a:xfrm>
            <a:off x="4643437" y="3479800"/>
            <a:ext cx="2886075" cy="28860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F0953B98-D449-93EE-62B3-08914A99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chemeClr val="bg2"/>
                </a:solidFill>
                <a:latin typeface="+mn-lt"/>
              </a:rPr>
              <a:t>A vos agendas !</a:t>
            </a:r>
            <a:endParaRPr lang="fr-FR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9ACDE0C-6802-364B-0063-2E188B6B7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0551" y="1576857"/>
            <a:ext cx="5698520" cy="180134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fr-FR" sz="1600" dirty="0" smtClean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fr-FR" sz="1600" dirty="0">
                <a:solidFill>
                  <a:schemeClr val="bg2"/>
                </a:solidFill>
              </a:rPr>
              <a:t>En janvier 2026, on vous propose d'intervenir devant </a:t>
            </a:r>
            <a:r>
              <a:rPr lang="fr-FR" sz="1600" dirty="0" smtClean="0">
                <a:solidFill>
                  <a:schemeClr val="bg2"/>
                </a:solidFill>
              </a:rPr>
              <a:t/>
            </a:r>
            <a:br>
              <a:rPr lang="fr-FR" sz="1600" dirty="0" smtClean="0">
                <a:solidFill>
                  <a:schemeClr val="bg2"/>
                </a:solidFill>
              </a:rPr>
            </a:br>
            <a:r>
              <a:rPr lang="fr-FR" sz="1600" dirty="0" smtClean="0">
                <a:solidFill>
                  <a:schemeClr val="bg2"/>
                </a:solidFill>
              </a:rPr>
              <a:t>des </a:t>
            </a:r>
            <a:r>
              <a:rPr lang="fr-FR" sz="1600" dirty="0">
                <a:solidFill>
                  <a:schemeClr val="bg2"/>
                </a:solidFill>
              </a:rPr>
              <a:t>entreprises du numérique en santé </a:t>
            </a:r>
            <a:r>
              <a:rPr lang="fr-FR" sz="1600" dirty="0" smtClean="0">
                <a:solidFill>
                  <a:schemeClr val="bg2"/>
                </a:solidFill>
              </a:rPr>
              <a:t>et </a:t>
            </a:r>
            <a:r>
              <a:rPr lang="fr-FR" sz="1600" dirty="0">
                <a:solidFill>
                  <a:schemeClr val="bg2"/>
                </a:solidFill>
              </a:rPr>
              <a:t>de trouver </a:t>
            </a:r>
            <a:r>
              <a:rPr lang="fr-FR" sz="1600" dirty="0" smtClean="0">
                <a:solidFill>
                  <a:schemeClr val="bg2"/>
                </a:solidFill>
              </a:rPr>
              <a:t>celle qui </a:t>
            </a:r>
            <a:r>
              <a:rPr lang="fr-FR" sz="1600" dirty="0">
                <a:solidFill>
                  <a:schemeClr val="bg2"/>
                </a:solidFill>
              </a:rPr>
              <a:t>sera en mesure de faire décoller votre projet </a:t>
            </a:r>
            <a:r>
              <a:rPr lang="fr-FR" sz="1600" dirty="0" smtClean="0">
                <a:solidFill>
                  <a:schemeClr val="bg2"/>
                </a:solidFill>
              </a:rPr>
              <a:t>!</a:t>
            </a:r>
            <a:endParaRPr lang="fr-FR" sz="1600" dirty="0">
              <a:solidFill>
                <a:schemeClr val="bg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99705" y="4158601"/>
            <a:ext cx="424021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Le 20 </a:t>
            </a:r>
            <a:r>
              <a:rPr lang="fr-FR" b="1" dirty="0" smtClean="0">
                <a:solidFill>
                  <a:schemeClr val="accent1"/>
                </a:solidFill>
              </a:rPr>
              <a:t>janvier 2026</a:t>
            </a:r>
          </a:p>
          <a:p>
            <a:pPr algn="ctr"/>
            <a:endParaRPr lang="fr-FR" b="1" dirty="0">
              <a:solidFill>
                <a:schemeClr val="accent1"/>
              </a:solidFill>
            </a:endParaRPr>
          </a:p>
          <a:p>
            <a:pPr algn="ctr"/>
            <a:r>
              <a:rPr lang="fr-FR" b="1" dirty="0">
                <a:solidFill>
                  <a:schemeClr val="tx2"/>
                </a:solidFill>
              </a:rPr>
              <a:t>De </a:t>
            </a:r>
            <a:r>
              <a:rPr lang="fr-FR" b="1" dirty="0" smtClean="0">
                <a:solidFill>
                  <a:schemeClr val="tx2"/>
                </a:solidFill>
              </a:rPr>
              <a:t>10h </a:t>
            </a:r>
            <a:r>
              <a:rPr lang="fr-FR" b="1" dirty="0">
                <a:solidFill>
                  <a:schemeClr val="tx2"/>
                </a:solidFill>
              </a:rPr>
              <a:t>à </a:t>
            </a:r>
            <a:r>
              <a:rPr lang="fr-FR" b="1" dirty="0" smtClean="0">
                <a:solidFill>
                  <a:schemeClr val="tx2"/>
                </a:solidFill>
              </a:rPr>
              <a:t>16h45</a:t>
            </a:r>
            <a:endParaRPr lang="fr-FR" b="1" dirty="0">
              <a:solidFill>
                <a:schemeClr val="tx2"/>
              </a:solidFill>
            </a:endParaRPr>
          </a:p>
          <a:p>
            <a:pPr algn="ctr"/>
            <a:r>
              <a:rPr lang="fr-FR" b="1" dirty="0">
                <a:solidFill>
                  <a:schemeClr val="tx2"/>
                </a:solidFill>
              </a:rPr>
              <a:t>À </a:t>
            </a:r>
            <a:r>
              <a:rPr lang="fr-FR" b="1" dirty="0" smtClean="0">
                <a:solidFill>
                  <a:schemeClr val="tx2"/>
                </a:solidFill>
              </a:rPr>
              <a:t>Angers</a:t>
            </a:r>
          </a:p>
          <a:p>
            <a:pPr algn="ctr"/>
            <a:endParaRPr lang="fr-FR" b="1" dirty="0">
              <a:solidFill>
                <a:schemeClr val="tx2"/>
              </a:solidFill>
            </a:endParaRPr>
          </a:p>
          <a:p>
            <a:pPr algn="ctr"/>
            <a:r>
              <a:rPr lang="fr-FR" sz="1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lieu sera précisé ultérieurement</a:t>
            </a:r>
          </a:p>
        </p:txBody>
      </p:sp>
    </p:spTree>
    <p:extLst>
      <p:ext uri="{BB962C8B-B14F-4D97-AF65-F5344CB8AC3E}">
        <p14:creationId xmlns:p14="http://schemas.microsoft.com/office/powerpoint/2010/main" val="13076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68B5F59-AB95-ECA8-B681-3BD840CD4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partages\DRCI\TLE_MOBIS\COMMUNICATION-TIERS-LIEU\RESSOURCES\Autres\vagu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1"/>
          <a:stretch/>
        </p:blipFill>
        <p:spPr bwMode="auto">
          <a:xfrm>
            <a:off x="-1359501" y="4571205"/>
            <a:ext cx="13996718" cy="242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F8EF48B2-7965-B2FA-3165-6981DDEAE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59513"/>
            <a:ext cx="91440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b="1" dirty="0" smtClean="0">
                <a:solidFill>
                  <a:schemeClr val="accent2"/>
                </a:solidFill>
                <a:latin typeface="+mn-lt"/>
              </a:rPr>
              <a:t>Pour passer à l’action, complétez le formulaire !</a:t>
            </a:r>
            <a:endParaRPr lang="fr-FR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6300EDA-A2A6-AB5A-960E-4F02F586E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61692"/>
            <a:ext cx="9144000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dirty="0" smtClean="0">
                <a:solidFill>
                  <a:schemeClr val="tx2"/>
                </a:solidFill>
              </a:rPr>
              <a:t>À envoyer au format power point (.</a:t>
            </a:r>
            <a:r>
              <a:rPr lang="fr-FR" dirty="0" err="1" smtClean="0">
                <a:solidFill>
                  <a:schemeClr val="tx2"/>
                </a:solidFill>
              </a:rPr>
              <a:t>ppt</a:t>
            </a:r>
            <a:r>
              <a:rPr lang="fr-FR" dirty="0" smtClean="0">
                <a:solidFill>
                  <a:schemeClr val="tx2"/>
                </a:solidFill>
              </a:rPr>
              <a:t>) </a:t>
            </a:r>
          </a:p>
          <a:p>
            <a:pPr>
              <a:lnSpc>
                <a:spcPct val="100000"/>
              </a:lnSpc>
            </a:pPr>
            <a:r>
              <a:rPr lang="fr-FR" b="1" dirty="0">
                <a:solidFill>
                  <a:schemeClr val="accent1"/>
                </a:solidFill>
                <a:ea typeface="+mn-lt"/>
                <a:cs typeface="+mn-lt"/>
              </a:rPr>
              <a:t>avant le 21 </a:t>
            </a:r>
            <a:r>
              <a:rPr lang="fr-FR" b="1" dirty="0" smtClean="0">
                <a:solidFill>
                  <a:schemeClr val="accent1"/>
                </a:solidFill>
                <a:ea typeface="+mn-lt"/>
                <a:cs typeface="+mn-lt"/>
              </a:rPr>
              <a:t>novembre</a:t>
            </a:r>
            <a:r>
              <a:rPr lang="fr-FR" dirty="0">
                <a:solidFill>
                  <a:schemeClr val="accent1"/>
                </a:solidFill>
              </a:rPr>
              <a:t> </a:t>
            </a:r>
            <a:endParaRPr lang="fr-FR" dirty="0" smtClean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</a:pPr>
            <a:r>
              <a:rPr lang="fr-FR" dirty="0" smtClean="0">
                <a:solidFill>
                  <a:schemeClr val="tx2"/>
                </a:solidFill>
              </a:rPr>
              <a:t>à </a:t>
            </a:r>
            <a:r>
              <a:rPr lang="fr-FR" u="sng" dirty="0" smtClean="0">
                <a:solidFill>
                  <a:schemeClr val="tx2"/>
                </a:solidFill>
                <a:hlinkClick r:id="rId3"/>
              </a:rPr>
              <a:t>mobis@chu-angers.fr</a:t>
            </a:r>
            <a:endParaRPr lang="fr-FR" sz="1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74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BD6BE34-EE79-DC1D-94CF-40C40AA74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2"/>
                </a:solidFill>
                <a:latin typeface="+mn-lt"/>
              </a:rPr>
              <a:t>Décrivez</a:t>
            </a:r>
            <a:r>
              <a:rPr lang="fr-FR" b="1" dirty="0" smtClean="0">
                <a:solidFill>
                  <a:schemeClr val="accent1"/>
                </a:solidFill>
                <a:latin typeface="+mn-lt"/>
              </a:rPr>
              <a:t> votre équipe !</a:t>
            </a:r>
            <a:endParaRPr lang="fr-FR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7B688D9-DB43-5713-3BC6-C02C9A509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3066144" cy="4506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r-FR" sz="1600" b="1" dirty="0" smtClean="0">
                <a:solidFill>
                  <a:schemeClr val="tx2"/>
                </a:solidFill>
              </a:rPr>
              <a:t>Porteur(s) ou intervenants</a:t>
            </a: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8CFA1EF1-F687-8578-6BFE-76709AD80671}"/>
              </a:ext>
            </a:extLst>
          </p:cNvPr>
          <p:cNvSpPr txBox="1"/>
          <p:nvPr/>
        </p:nvSpPr>
        <p:spPr>
          <a:xfrm>
            <a:off x="840153" y="2276230"/>
            <a:ext cx="3389923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Nom Prénom :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Fonction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Etablissement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Service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3992784F-ED37-61F2-6D21-DDF2C0475A23}"/>
              </a:ext>
            </a:extLst>
          </p:cNvPr>
          <p:cNvSpPr txBox="1"/>
          <p:nvPr/>
        </p:nvSpPr>
        <p:spPr>
          <a:xfrm>
            <a:off x="4405922" y="2276229"/>
            <a:ext cx="3389923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Nom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Prénom :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Fonction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Etablissement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Service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59CC9A7A-2471-4E4A-BBA5-A13F06240741}"/>
              </a:ext>
            </a:extLst>
          </p:cNvPr>
          <p:cNvSpPr txBox="1"/>
          <p:nvPr/>
        </p:nvSpPr>
        <p:spPr>
          <a:xfrm>
            <a:off x="8079152" y="2276229"/>
            <a:ext cx="3389923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Nom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Prénom :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Fonction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Etablissement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Service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 :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xmlns="" id="{3154644B-793F-D3E9-D081-1E709E4E5B18}"/>
              </a:ext>
            </a:extLst>
          </p:cNvPr>
          <p:cNvSpPr txBox="1">
            <a:spLocks/>
          </p:cNvSpPr>
          <p:nvPr/>
        </p:nvSpPr>
        <p:spPr>
          <a:xfrm>
            <a:off x="834292" y="3863487"/>
            <a:ext cx="2827215" cy="3166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03295C6F-DFDD-1490-6D9D-36BA56503F1C}"/>
              </a:ext>
            </a:extLst>
          </p:cNvPr>
          <p:cNvSpPr txBox="1"/>
          <p:nvPr/>
        </p:nvSpPr>
        <p:spPr>
          <a:xfrm>
            <a:off x="869460" y="4327768"/>
            <a:ext cx="3389923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Chef de service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Etablissement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Service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endParaRPr lang="fr-FR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2378E16D-60B1-BB67-DD61-DBE612CF587A}"/>
              </a:ext>
            </a:extLst>
          </p:cNvPr>
          <p:cNvSpPr txBox="1"/>
          <p:nvPr/>
        </p:nvSpPr>
        <p:spPr>
          <a:xfrm>
            <a:off x="4435229" y="4327767"/>
            <a:ext cx="3389923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Encadrement :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Etablissement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Service :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 </a:t>
            </a:r>
            <a:r>
              <a:rPr 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endParaRPr lang="fr-F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9461" y="6296290"/>
            <a:ext cx="10599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solidFill>
                  <a:schemeClr val="tx2"/>
                </a:solidFill>
              </a:rPr>
              <a:t>L’encadrement/chef de service </a:t>
            </a:r>
            <a:r>
              <a:rPr lang="fr-FR" sz="1600" dirty="0">
                <a:solidFill>
                  <a:schemeClr val="tx2"/>
                </a:solidFill>
              </a:rPr>
              <a:t>est informé et approuve la démarche </a:t>
            </a:r>
            <a:r>
              <a:rPr lang="fr-FR" sz="1600" dirty="0" smtClean="0">
                <a:solidFill>
                  <a:schemeClr val="tx2"/>
                </a:solidFill>
              </a:rPr>
              <a:t>: oui/non (effacez la mention inutile)</a:t>
            </a:r>
            <a:endParaRPr lang="fr-FR" sz="1600" dirty="0">
              <a:solidFill>
                <a:schemeClr val="tx2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13</a:t>
            </a:fld>
            <a:endParaRPr lang="fr-FR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xmlns="" id="{67B688D9-DB43-5713-3BC6-C02C9A50949D}"/>
              </a:ext>
            </a:extLst>
          </p:cNvPr>
          <p:cNvSpPr txBox="1">
            <a:spLocks/>
          </p:cNvSpPr>
          <p:nvPr/>
        </p:nvSpPr>
        <p:spPr>
          <a:xfrm>
            <a:off x="869460" y="3796507"/>
            <a:ext cx="3066144" cy="4506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>
                <a:solidFill>
                  <a:schemeClr val="tx2"/>
                </a:solidFill>
              </a:rPr>
              <a:t>Encadrement/hiérarchie </a:t>
            </a:r>
            <a:endParaRPr lang="fr-FR" sz="1600" b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</p:txBody>
      </p:sp>
      <p:pic>
        <p:nvPicPr>
          <p:cNvPr id="15" name="Image 14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3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33B1A6-002E-DF62-7D5B-CEB9D2190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3AD215F-BC90-BAA2-A2D5-8E82CF187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2"/>
                </a:solidFill>
                <a:latin typeface="+mn-lt"/>
              </a:rPr>
              <a:t>Quel est </a:t>
            </a:r>
            <a:r>
              <a:rPr lang="fr-FR" b="1" dirty="0">
                <a:solidFill>
                  <a:schemeClr val="accent1"/>
                </a:solidFill>
                <a:latin typeface="+mn-lt"/>
              </a:rPr>
              <a:t>le besoin </a:t>
            </a:r>
            <a:r>
              <a:rPr lang="fr-FR" b="1" dirty="0" smtClean="0">
                <a:solidFill>
                  <a:schemeClr val="accent1"/>
                </a:solidFill>
                <a:latin typeface="+mn-lt"/>
              </a:rPr>
              <a:t>?</a:t>
            </a:r>
            <a:endParaRPr lang="fr-FR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xmlns="" id="{F2786ED1-691F-831B-955B-8DD881D85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367"/>
            <a:ext cx="2407138" cy="336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1600" b="1" dirty="0">
                <a:solidFill>
                  <a:schemeClr val="tx2"/>
                </a:solidFill>
              </a:rPr>
              <a:t>Besoin identifié</a:t>
            </a:r>
            <a:r>
              <a:rPr lang="fr-FR" sz="1600" b="1" dirty="0"/>
              <a:t>  </a:t>
            </a:r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838200" y="1911275"/>
            <a:ext cx="822148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Décrivez-nous en quelques lignes  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besoin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vous souhaitez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traiter, ainsi que le contexte dans lequel il s’inscrit</a:t>
            </a:r>
            <a:r>
              <a:rPr lang="fr-FR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Vous pouvez intégrer des chiffres, des articles scientifiques…</a:t>
            </a:r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7047" y="2668480"/>
            <a:ext cx="10121656" cy="3808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867047" y="2676211"/>
            <a:ext cx="1048675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14</a:t>
            </a:fld>
            <a:endParaRPr lang="fr-FR"/>
          </a:p>
        </p:txBody>
      </p:sp>
      <p:pic>
        <p:nvPicPr>
          <p:cNvPr id="9" name="Image 8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9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33B1A6-002E-DF62-7D5B-CEB9D2190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3AD215F-BC90-BAA2-A2D5-8E82CF187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tx2"/>
                </a:solidFill>
                <a:latin typeface="+mn-lt"/>
              </a:rPr>
              <a:t>Quelle </a:t>
            </a:r>
            <a:r>
              <a:rPr lang="fr-FR" b="1" dirty="0">
                <a:solidFill>
                  <a:schemeClr val="tx2"/>
                </a:solidFill>
                <a:latin typeface="+mn-lt"/>
              </a:rPr>
              <a:t>est </a:t>
            </a:r>
            <a:r>
              <a:rPr lang="fr-FR" b="1" dirty="0" smtClean="0">
                <a:solidFill>
                  <a:schemeClr val="accent1"/>
                </a:solidFill>
                <a:latin typeface="+mn-lt"/>
              </a:rPr>
              <a:t>l’ampleur ?</a:t>
            </a:r>
            <a:endParaRPr lang="fr-FR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xmlns="" id="{F2786ED1-691F-831B-955B-8DD881D85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407138" cy="33618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fr-FR" sz="1600" b="1" dirty="0" smtClean="0">
                <a:solidFill>
                  <a:schemeClr val="tx2"/>
                </a:solidFill>
              </a:rPr>
              <a:t>Généralisation du besoin</a:t>
            </a: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xmlns="" id="{8D683F4C-845B-7F72-3712-32E5E4442F14}"/>
              </a:ext>
            </a:extLst>
          </p:cNvPr>
          <p:cNvSpPr txBox="1">
            <a:spLocks/>
          </p:cNvSpPr>
          <p:nvPr/>
        </p:nvSpPr>
        <p:spPr>
          <a:xfrm>
            <a:off x="5904523" y="1821717"/>
            <a:ext cx="2407138" cy="336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>
                <a:solidFill>
                  <a:schemeClr val="tx2"/>
                </a:solidFill>
              </a:rPr>
              <a:t>Etat du marché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838200" y="2116957"/>
            <a:ext cx="455487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Est-ce que le besoin pourrait concerner d’autres services, établissements, professionnels de santé, patients… Lesquels 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7047" y="2820880"/>
            <a:ext cx="4874287" cy="36072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867047" y="2828611"/>
            <a:ext cx="487428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04523" y="2116957"/>
            <a:ext cx="487428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Est-ce que vous avez déjà identifié des solutions qui répondent à ce besoin ? Lesquelles ? Pourquoi ne sont-elles pas adaptées 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27508" y="2820880"/>
            <a:ext cx="4874287" cy="36072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5927508" y="2828611"/>
            <a:ext cx="487428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15</a:t>
            </a:fld>
            <a:endParaRPr lang="fr-FR"/>
          </a:p>
        </p:txBody>
      </p:sp>
      <p:pic>
        <p:nvPicPr>
          <p:cNvPr id="16" name="Image 15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7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B0E45AD-318A-C08A-01E2-B95F4E21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7369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  <a:latin typeface="+mn-lt"/>
              </a:rPr>
              <a:t>Qui </a:t>
            </a:r>
            <a:r>
              <a:rPr lang="fr-FR" b="1" dirty="0" smtClean="0">
                <a:solidFill>
                  <a:schemeClr val="tx2"/>
                </a:solidFill>
                <a:latin typeface="+mn-lt"/>
              </a:rPr>
              <a:t>est</a:t>
            </a:r>
            <a:r>
              <a:rPr lang="fr-FR" b="1" dirty="0" smtClean="0">
                <a:solidFill>
                  <a:schemeClr val="accent1"/>
                </a:solidFill>
                <a:latin typeface="+mn-lt"/>
              </a:rPr>
              <a:t> </a:t>
            </a:r>
            <a:r>
              <a:rPr lang="fr-FR" b="1" dirty="0" smtClean="0">
                <a:solidFill>
                  <a:schemeClr val="accent2"/>
                </a:solidFill>
                <a:latin typeface="+mn-lt"/>
              </a:rPr>
              <a:t>concerné ?</a:t>
            </a:r>
            <a:endParaRPr lang="fr-FR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xmlns="" id="{AF7FA33B-24F9-D128-121C-370F99C87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299" y="2258703"/>
            <a:ext cx="2407138" cy="336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1600" b="1" dirty="0">
                <a:solidFill>
                  <a:schemeClr val="tx2"/>
                </a:solidFill>
              </a:rPr>
              <a:t>Patients</a:t>
            </a:r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xmlns="" id="{26A26755-6C10-A7E9-5288-E3423E26B3B7}"/>
              </a:ext>
            </a:extLst>
          </p:cNvPr>
          <p:cNvSpPr txBox="1">
            <a:spLocks/>
          </p:cNvSpPr>
          <p:nvPr/>
        </p:nvSpPr>
        <p:spPr>
          <a:xfrm>
            <a:off x="5918977" y="2258703"/>
            <a:ext cx="2407138" cy="33618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>
                <a:solidFill>
                  <a:schemeClr val="tx2"/>
                </a:solidFill>
              </a:rPr>
              <a:t>Professionnels de santé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xmlns="" id="{5B541541-DE74-F542-0413-A40F83DAFBAF}"/>
              </a:ext>
            </a:extLst>
          </p:cNvPr>
          <p:cNvSpPr txBox="1">
            <a:spLocks/>
          </p:cNvSpPr>
          <p:nvPr/>
        </p:nvSpPr>
        <p:spPr>
          <a:xfrm>
            <a:off x="797299" y="3873868"/>
            <a:ext cx="2407138" cy="336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b="1" dirty="0">
                <a:solidFill>
                  <a:schemeClr val="tx2"/>
                </a:solidFill>
              </a:rPr>
              <a:t>Familles/proches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xmlns="" id="{A397559C-BDAD-7622-30A5-943B1D6A2735}"/>
              </a:ext>
            </a:extLst>
          </p:cNvPr>
          <p:cNvSpPr txBox="1">
            <a:spLocks/>
          </p:cNvSpPr>
          <p:nvPr/>
        </p:nvSpPr>
        <p:spPr>
          <a:xfrm>
            <a:off x="5945871" y="3873868"/>
            <a:ext cx="2407138" cy="336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>
                <a:solidFill>
                  <a:schemeClr val="tx2"/>
                </a:solidFill>
              </a:rPr>
              <a:t>Autres professionnels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xmlns="" id="{694ACBED-47D0-F95D-47A8-F7DFB5F95464}"/>
              </a:ext>
            </a:extLst>
          </p:cNvPr>
          <p:cNvSpPr txBox="1">
            <a:spLocks/>
          </p:cNvSpPr>
          <p:nvPr/>
        </p:nvSpPr>
        <p:spPr>
          <a:xfrm>
            <a:off x="797299" y="5456330"/>
            <a:ext cx="3285679" cy="336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fr-FR" sz="1600" b="1" dirty="0" smtClean="0">
                <a:solidFill>
                  <a:schemeClr val="tx2"/>
                </a:solidFill>
                <a:latin typeface="Trebuchet MS"/>
              </a:rPr>
              <a:t>Établissement/structure/servic</a:t>
            </a:r>
            <a:r>
              <a:rPr lang="fr-FR" sz="1600" b="1" dirty="0" smtClean="0">
                <a:solidFill>
                  <a:schemeClr val="accent2"/>
                </a:solidFill>
                <a:latin typeface="Trebuchet MS"/>
              </a:rPr>
              <a:t>e</a:t>
            </a:r>
            <a:r>
              <a:rPr lang="fr-FR" sz="1400" dirty="0" smtClean="0">
                <a:latin typeface="Trebuchet MS"/>
              </a:rPr>
              <a:t> </a:t>
            </a:r>
            <a:endParaRPr lang="fr-FR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</p:txBody>
      </p:sp>
      <p:sp>
        <p:nvSpPr>
          <p:cNvPr id="3" name="Rectangle 2"/>
          <p:cNvSpPr/>
          <p:nvPr/>
        </p:nvSpPr>
        <p:spPr>
          <a:xfrm>
            <a:off x="797299" y="1649913"/>
            <a:ext cx="417520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 sont les différents acteurs concernés et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leurs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liens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avec le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besoin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identifié.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7EBB6CC9-9BF0-E55D-60BD-933E8C5FE356}"/>
              </a:ext>
            </a:extLst>
          </p:cNvPr>
          <p:cNvSpPr txBox="1"/>
          <p:nvPr/>
        </p:nvSpPr>
        <p:spPr>
          <a:xfrm>
            <a:off x="867046" y="5792514"/>
            <a:ext cx="10020451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fr-FR" sz="1400" i="1" dirty="0">
              <a:latin typeface="Trebuchet MS"/>
            </a:endParaRPr>
          </a:p>
          <a:p>
            <a:endParaRPr lang="fr-FR" sz="1400" b="1" dirty="0">
              <a:latin typeface="Aptos" panose="020B0004020202020204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67047" y="2587157"/>
            <a:ext cx="4874287" cy="11386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867047" y="2594888"/>
            <a:ext cx="487428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85914" y="2587157"/>
            <a:ext cx="4874287" cy="11386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5985914" y="2594887"/>
            <a:ext cx="4874287" cy="3077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67047" y="4227565"/>
            <a:ext cx="4874287" cy="11386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867047" y="4235296"/>
            <a:ext cx="487428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85914" y="4227565"/>
            <a:ext cx="4874287" cy="11386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5985914" y="4235295"/>
            <a:ext cx="487428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867047" y="5792514"/>
            <a:ext cx="999315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16</a:t>
            </a:fld>
            <a:endParaRPr lang="fr-FR"/>
          </a:p>
        </p:txBody>
      </p:sp>
      <p:pic>
        <p:nvPicPr>
          <p:cNvPr id="22" name="Image 21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DA49A7-4D39-629B-8D6C-C5876E1D5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5E949AC-0757-19F1-9455-CE6731898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3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/>
                </a:solidFill>
                <a:latin typeface="+mn-lt"/>
              </a:rPr>
              <a:t>Quel est le parcours </a:t>
            </a:r>
            <a:r>
              <a:rPr lang="fr-FR" b="1" dirty="0">
                <a:solidFill>
                  <a:schemeClr val="tx2"/>
                </a:solidFill>
                <a:latin typeface="+mn-lt"/>
              </a:rPr>
              <a:t>actuel </a:t>
            </a:r>
            <a:r>
              <a:rPr lang="fr-FR" b="1" dirty="0" smtClean="0">
                <a:solidFill>
                  <a:schemeClr val="tx2"/>
                </a:solidFill>
                <a:latin typeface="+mn-lt"/>
              </a:rPr>
              <a:t>?</a:t>
            </a:r>
            <a:endParaRPr lang="fr-FR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3DE56218-B03E-6A43-179A-28B2C7E144AB}"/>
              </a:ext>
            </a:extLst>
          </p:cNvPr>
          <p:cNvSpPr txBox="1"/>
          <p:nvPr/>
        </p:nvSpPr>
        <p:spPr>
          <a:xfrm>
            <a:off x="924169" y="992410"/>
            <a:ext cx="7082794" cy="7571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À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l’aide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du tableau ci-dessous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, décrivez-nous le parcours </a:t>
            </a: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étape par étapes (contexte, actions, etc.) en précisant pour chacune les acteurs concernés, les outils utilisés et les difficultés rencontrées. </a:t>
            </a:r>
          </a:p>
          <a:p>
            <a:pPr>
              <a:lnSpc>
                <a:spcPct val="120000"/>
              </a:lnSpc>
            </a:pP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Plus vous serez précis plus le besoin sera facile à comprendre. </a:t>
            </a:r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371794"/>
              </p:ext>
            </p:extLst>
          </p:nvPr>
        </p:nvGraphicFramePr>
        <p:xfrm>
          <a:off x="658145" y="1945361"/>
          <a:ext cx="11081982" cy="43600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0427"/>
                <a:gridCol w="1889643"/>
                <a:gridCol w="3313802"/>
                <a:gridCol w="1844116"/>
                <a:gridCol w="1846997"/>
                <a:gridCol w="1846997"/>
              </a:tblGrid>
              <a:tr h="61811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Nom de l’étape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Description de l’étape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Acteurs concernés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Outils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Difficultés</a:t>
                      </a:r>
                      <a:endParaRPr lang="fr-FR" sz="1600" dirty="0"/>
                    </a:p>
                  </a:txBody>
                  <a:tcPr/>
                </a:tc>
              </a:tr>
              <a:tr h="415767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fr-FR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15767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fr-FR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15767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fr-FR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15767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fr-FR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15767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fr-FR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15767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6</a:t>
                      </a:r>
                      <a:endParaRPr lang="fr-FR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15767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7</a:t>
                      </a:r>
                      <a:endParaRPr lang="fr-FR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15767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fr-FR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415767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2"/>
                          </a:solidFill>
                        </a:rPr>
                        <a:t>9</a:t>
                      </a:r>
                      <a:endParaRPr lang="fr-FR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17</a:t>
            </a:fld>
            <a:endParaRPr lang="fr-FR"/>
          </a:p>
        </p:txBody>
      </p:sp>
      <p:pic>
        <p:nvPicPr>
          <p:cNvPr id="7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1" t="30320" r="34913" b="29198"/>
          <a:stretch/>
        </p:blipFill>
        <p:spPr bwMode="auto">
          <a:xfrm>
            <a:off x="9735681" y="-801455"/>
            <a:ext cx="2903994" cy="261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349478" y="352153"/>
            <a:ext cx="165734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ctr">
              <a:lnSpc>
                <a:spcPct val="120000"/>
              </a:lnSpc>
              <a:buNone/>
            </a:pPr>
            <a:r>
              <a:rPr lang="fr-FR" sz="1100" dirty="0" smtClean="0">
                <a:solidFill>
                  <a:schemeClr val="tx2"/>
                </a:solidFill>
              </a:rPr>
              <a:t>Besoin d’aide ?</a:t>
            </a:r>
          </a:p>
          <a:p>
            <a:pPr marL="0" lvl="1" indent="0" algn="ctr">
              <a:lnSpc>
                <a:spcPct val="120000"/>
              </a:lnSpc>
              <a:buNone/>
            </a:pPr>
            <a:r>
              <a:rPr lang="fr-FR" sz="1100" dirty="0" smtClean="0">
                <a:solidFill>
                  <a:schemeClr val="tx2"/>
                </a:solidFill>
              </a:rPr>
              <a:t>Contactez-nous ! </a:t>
            </a:r>
            <a:r>
              <a:rPr lang="fr-FR" sz="1100" u="sng" dirty="0" smtClean="0">
                <a:solidFill>
                  <a:schemeClr val="tx2"/>
                </a:solidFill>
                <a:ea typeface="+mn-lt"/>
                <a:cs typeface="+mn-lt"/>
                <a:hlinkClick r:id="rId3"/>
              </a:rPr>
              <a:t>mobis@chu-angers.fr</a:t>
            </a:r>
            <a:r>
              <a:rPr lang="fr-FR" sz="1100" dirty="0">
                <a:solidFill>
                  <a:schemeClr val="tx2"/>
                </a:solidFill>
                <a:ea typeface="+mn-lt"/>
                <a:cs typeface="+mn-lt"/>
              </a:rPr>
              <a:t> </a:t>
            </a:r>
          </a:p>
        </p:txBody>
      </p:sp>
      <p:pic>
        <p:nvPicPr>
          <p:cNvPr id="9" name="Image 8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0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6578D3-6EAC-30D6-EEE5-FA6138602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306C62F-212F-9EAB-C4C1-F8A1149AE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2"/>
                </a:solidFill>
                <a:latin typeface="+mn-lt"/>
              </a:rPr>
              <a:t>V</a:t>
            </a:r>
            <a:r>
              <a:rPr lang="fr-FR" b="1" dirty="0" smtClean="0">
                <a:solidFill>
                  <a:schemeClr val="tx2"/>
                </a:solidFill>
                <a:latin typeface="+mn-lt"/>
              </a:rPr>
              <a:t>otre </a:t>
            </a:r>
            <a:r>
              <a:rPr lang="fr-FR" b="1" dirty="0">
                <a:solidFill>
                  <a:schemeClr val="tx2"/>
                </a:solidFill>
                <a:latin typeface="+mn-lt"/>
              </a:rPr>
              <a:t>projet </a:t>
            </a:r>
            <a:r>
              <a:rPr lang="fr-FR" b="1" dirty="0">
                <a:solidFill>
                  <a:schemeClr val="accent1"/>
                </a:solidFill>
                <a:latin typeface="+mn-lt"/>
              </a:rPr>
              <a:t>idéal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xmlns="" id="{529D68A6-0239-C7ED-5106-72582F8A9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199" y="4351330"/>
            <a:ext cx="2945020" cy="3361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sz="1600" b="1" dirty="0">
                <a:solidFill>
                  <a:schemeClr val="accent2"/>
                </a:solidFill>
              </a:rPr>
              <a:t>Solution </a:t>
            </a:r>
            <a:r>
              <a:rPr lang="fr-FR" sz="1600" b="1" dirty="0" smtClean="0">
                <a:solidFill>
                  <a:schemeClr val="accent2"/>
                </a:solidFill>
              </a:rPr>
              <a:t>envisagée</a:t>
            </a: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  <a:p>
            <a:pPr marL="0" indent="0">
              <a:buNone/>
            </a:pPr>
            <a:endParaRPr lang="fr-FR" sz="16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ECE4C657-3674-4BD7-C909-E619BA6019F9}"/>
              </a:ext>
            </a:extLst>
          </p:cNvPr>
          <p:cNvSpPr txBox="1"/>
          <p:nvPr/>
        </p:nvSpPr>
        <p:spPr>
          <a:xfrm>
            <a:off x="759199" y="4595112"/>
            <a:ext cx="4581769" cy="5355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Si vous avez déjà imaginé une solution numérique pour répondre au besoin, vous pouvez la décrire ici.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xmlns="" id="{4FE824D0-6974-80E9-B845-ABB1B1CB888B}"/>
              </a:ext>
            </a:extLst>
          </p:cNvPr>
          <p:cNvSpPr txBox="1">
            <a:spLocks/>
          </p:cNvSpPr>
          <p:nvPr/>
        </p:nvSpPr>
        <p:spPr>
          <a:xfrm>
            <a:off x="5840506" y="4351330"/>
            <a:ext cx="3227294" cy="336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 smtClean="0">
                <a:solidFill>
                  <a:schemeClr val="accent2"/>
                </a:solidFill>
              </a:rPr>
              <a:t>Entreprise identifiée</a:t>
            </a: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E069AED3-FD95-62B3-9864-2609662067C7}"/>
              </a:ext>
            </a:extLst>
          </p:cNvPr>
          <p:cNvSpPr txBox="1"/>
          <p:nvPr/>
        </p:nvSpPr>
        <p:spPr>
          <a:xfrm>
            <a:off x="5833494" y="4586147"/>
            <a:ext cx="4581769" cy="7940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Avez-vous déjà identifié des entreprises pouvant collaborer avec vous, si oui lesquelles ?</a:t>
            </a:r>
          </a:p>
          <a:p>
            <a:pPr>
              <a:lnSpc>
                <a:spcPct val="120000"/>
              </a:lnSpc>
            </a:pPr>
            <a:endParaRPr lang="fr-FR" sz="1400" i="1" dirty="0">
              <a:solidFill>
                <a:schemeClr val="tx1">
                  <a:lumMod val="75000"/>
                  <a:lumOff val="25000"/>
                </a:schemeClr>
              </a:solidFill>
              <a:latin typeface="Trebuchet MS"/>
            </a:endParaRP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xmlns="" id="{88EE74F8-3CB9-F42A-79E8-F63A722E603E}"/>
              </a:ext>
            </a:extLst>
          </p:cNvPr>
          <p:cNvSpPr txBox="1">
            <a:spLocks/>
          </p:cNvSpPr>
          <p:nvPr/>
        </p:nvSpPr>
        <p:spPr>
          <a:xfrm>
            <a:off x="759199" y="1778881"/>
            <a:ext cx="2407138" cy="336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b="1" dirty="0" smtClean="0">
                <a:solidFill>
                  <a:schemeClr val="accent2"/>
                </a:solidFill>
              </a:rPr>
              <a:t>Bénéfices</a:t>
            </a:r>
            <a:endParaRPr lang="fr-FR" sz="1600" b="1" dirty="0">
              <a:solidFill>
                <a:schemeClr val="accent2"/>
              </a:solidFill>
            </a:endParaRP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xmlns="" id="{1EE0EDE1-3EA6-FC50-2BFE-D8346CE3FCA3}"/>
              </a:ext>
            </a:extLst>
          </p:cNvPr>
          <p:cNvSpPr txBox="1">
            <a:spLocks/>
          </p:cNvSpPr>
          <p:nvPr/>
        </p:nvSpPr>
        <p:spPr>
          <a:xfrm>
            <a:off x="5867400" y="1778881"/>
            <a:ext cx="2407138" cy="3361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b="1" dirty="0" smtClean="0">
                <a:solidFill>
                  <a:schemeClr val="accent2"/>
                </a:solidFill>
                <a:latin typeface="Aptos"/>
              </a:rPr>
              <a:t>Risques/freins</a:t>
            </a:r>
            <a:endParaRPr lang="fr-FR" dirty="0">
              <a:solidFill>
                <a:schemeClr val="accent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>
              <a:solidFill>
                <a:schemeClr val="accent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>
              <a:solidFill>
                <a:schemeClr val="accent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>
              <a:solidFill>
                <a:schemeClr val="accent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>
              <a:solidFill>
                <a:schemeClr val="accent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>
              <a:solidFill>
                <a:schemeClr val="accent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>
              <a:solidFill>
                <a:schemeClr val="accent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600" b="1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0790" y="203181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Quels sont les défis que le projet devra relever ?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35318" y="2354981"/>
            <a:ext cx="4874287" cy="13236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5935318" y="2362711"/>
            <a:ext cx="4874287" cy="3077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6" name="Rectangle 5"/>
          <p:cNvSpPr/>
          <p:nvPr/>
        </p:nvSpPr>
        <p:spPr>
          <a:xfrm>
            <a:off x="759199" y="2053257"/>
            <a:ext cx="48605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Quels sont les bénéfices attendus </a:t>
            </a:r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pour les différents acteurs ?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26505" y="2354981"/>
            <a:ext cx="4874287" cy="13236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826505" y="2362711"/>
            <a:ext cx="4874287" cy="3077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35318" y="5104402"/>
            <a:ext cx="4874287" cy="13236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5935318" y="5112132"/>
            <a:ext cx="4874287" cy="3077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6505" y="5104402"/>
            <a:ext cx="4874287" cy="13236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xmlns="" id="{CE13F407-74FC-2809-80D5-A9D6C070E083}"/>
              </a:ext>
            </a:extLst>
          </p:cNvPr>
          <p:cNvSpPr txBox="1"/>
          <p:nvPr/>
        </p:nvSpPr>
        <p:spPr>
          <a:xfrm>
            <a:off x="826505" y="5112132"/>
            <a:ext cx="4874287" cy="3077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i="1" dirty="0" smtClean="0">
                <a:latin typeface="Trebuchet MS"/>
              </a:rPr>
              <a:t>Ecrivez ici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18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59199" y="4099667"/>
            <a:ext cx="856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chemeClr val="accent3"/>
                </a:solidFill>
              </a:rPr>
              <a:t>Optionnel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268" y="3893821"/>
            <a:ext cx="12119573" cy="45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5830543" y="4074331"/>
            <a:ext cx="856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schemeClr val="accent3"/>
                </a:solidFill>
              </a:rPr>
              <a:t>Optionnel</a:t>
            </a:r>
          </a:p>
        </p:txBody>
      </p:sp>
      <p:pic>
        <p:nvPicPr>
          <p:cNvPr id="30" name="Image 29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435" y="6366265"/>
            <a:ext cx="671696" cy="2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68B5F59-AB95-ECA8-B681-3BD840CD4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I:\partages\DRCI\TLE_MOBIS\COMMUNICATION-TIERS-LIEU\RESSOURCES\Autres\patat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1" t="30320" r="34913" b="29198"/>
          <a:stretch/>
        </p:blipFill>
        <p:spPr bwMode="auto">
          <a:xfrm>
            <a:off x="9995717" y="4028484"/>
            <a:ext cx="6663702" cy="599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:\partages\DRCI\TLE_MOBIS\COMMUNICATION-TIERS-LIEU\RESSOURCES\Autres\vagu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1"/>
          <a:stretch/>
        </p:blipFill>
        <p:spPr bwMode="auto">
          <a:xfrm>
            <a:off x="-1359501" y="4466430"/>
            <a:ext cx="13996718" cy="242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xmlns="" id="{019EA51D-1223-2B4D-348F-99CC5556620D}"/>
              </a:ext>
            </a:extLst>
          </p:cNvPr>
          <p:cNvSpPr txBox="1">
            <a:spLocks/>
          </p:cNvSpPr>
          <p:nvPr/>
        </p:nvSpPr>
        <p:spPr>
          <a:xfrm>
            <a:off x="1325177" y="5608187"/>
            <a:ext cx="9197679" cy="10248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solidFill>
                  <a:schemeClr val="bg1"/>
                </a:solidFill>
                <a:latin typeface="+mn-lt"/>
              </a:rPr>
              <a:t>Révélez l'innovateur qui est en vous !</a:t>
            </a:r>
          </a:p>
        </p:txBody>
      </p:sp>
      <p:pic>
        <p:nvPicPr>
          <p:cNvPr id="7" name="Image 6" descr="Une image contenant Graphiqu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6F8FB4FD-6BDE-D308-43EC-FA11E1B14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7644" y="370332"/>
            <a:ext cx="1147785" cy="422067"/>
          </a:xfrm>
          <a:prstGeom prst="rect">
            <a:avLst/>
          </a:prstGeom>
        </p:spPr>
      </p:pic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xmlns="" id="{D6FDB972-F911-6419-2303-333A71DAA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3" y="436674"/>
            <a:ext cx="846954" cy="71145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xmlns="" id="{F6300EDA-A2A6-AB5A-960E-4F02F586E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8770" y="3071618"/>
            <a:ext cx="9144000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b="1" dirty="0">
                <a:solidFill>
                  <a:schemeClr val="accent1"/>
                </a:solidFill>
                <a:ea typeface="+mn-lt"/>
                <a:cs typeface="+mn-lt"/>
              </a:rPr>
              <a:t>A</a:t>
            </a:r>
            <a:r>
              <a:rPr lang="fr-FR" b="1" dirty="0" smtClean="0">
                <a:solidFill>
                  <a:schemeClr val="accent1"/>
                </a:solidFill>
                <a:ea typeface="+mn-lt"/>
                <a:cs typeface="+mn-lt"/>
              </a:rPr>
              <a:t>vant </a:t>
            </a:r>
            <a:r>
              <a:rPr lang="fr-FR" b="1" dirty="0">
                <a:solidFill>
                  <a:schemeClr val="accent1"/>
                </a:solidFill>
                <a:ea typeface="+mn-lt"/>
                <a:cs typeface="+mn-lt"/>
              </a:rPr>
              <a:t>le 21 </a:t>
            </a:r>
            <a:r>
              <a:rPr lang="fr-FR" b="1" dirty="0" smtClean="0">
                <a:solidFill>
                  <a:schemeClr val="accent1"/>
                </a:solidFill>
                <a:ea typeface="+mn-lt"/>
                <a:cs typeface="+mn-lt"/>
              </a:rPr>
              <a:t>novembre</a:t>
            </a:r>
            <a:r>
              <a:rPr lang="fr-FR" dirty="0">
                <a:solidFill>
                  <a:schemeClr val="accent1"/>
                </a:solidFill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fr-FR" u="sng" dirty="0" smtClean="0">
                <a:solidFill>
                  <a:schemeClr val="tx2"/>
                </a:solidFill>
                <a:hlinkClick r:id="rId6"/>
              </a:rPr>
              <a:t>mobis@chu-angers.fr</a:t>
            </a:r>
            <a:endParaRPr lang="fr-FR" sz="1800" dirty="0" smtClean="0">
              <a:solidFill>
                <a:schemeClr val="tx2"/>
              </a:solidFill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xmlns="" id="{019EA51D-1223-2B4D-348F-99CC5556620D}"/>
              </a:ext>
            </a:extLst>
          </p:cNvPr>
          <p:cNvSpPr txBox="1">
            <a:spLocks/>
          </p:cNvSpPr>
          <p:nvPr/>
        </p:nvSpPr>
        <p:spPr>
          <a:xfrm>
            <a:off x="1838684" y="1656369"/>
            <a:ext cx="8684172" cy="10248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 smtClean="0">
                <a:solidFill>
                  <a:schemeClr val="tx2"/>
                </a:solidFill>
                <a:latin typeface="+mn-lt"/>
              </a:rPr>
              <a:t>Lancez vous !</a:t>
            </a:r>
            <a:endParaRPr lang="fr-FR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0" name="Picture 4" descr="I:\partages\DRCI\TLE_MOBIS\COMMUNICATION-TIERS-LIEU\RESSOURCES\Icones\fusée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76" y="2095122"/>
            <a:ext cx="2495706" cy="25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00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hu">
      <a:dk1>
        <a:sysClr val="windowText" lastClr="000000"/>
      </a:dk1>
      <a:lt1>
        <a:sysClr val="window" lastClr="FFFFFF"/>
      </a:lt1>
      <a:dk2>
        <a:srgbClr val="275091"/>
      </a:dk2>
      <a:lt2>
        <a:srgbClr val="FFFFFF"/>
      </a:lt2>
      <a:accent1>
        <a:srgbClr val="17AADE"/>
      </a:accent1>
      <a:accent2>
        <a:srgbClr val="275091"/>
      </a:accent2>
      <a:accent3>
        <a:srgbClr val="8DC7E9"/>
      </a:accent3>
      <a:accent4>
        <a:srgbClr val="AFCB54"/>
      </a:accent4>
      <a:accent5>
        <a:srgbClr val="77BE91"/>
      </a:accent5>
      <a:accent6>
        <a:srgbClr val="FFFFFF"/>
      </a:accent6>
      <a:hlink>
        <a:srgbClr val="275091"/>
      </a:hlink>
      <a:folHlink>
        <a:srgbClr val="17AADE"/>
      </a:folHlink>
    </a:clrScheme>
    <a:fontScheme name="CHU">
      <a:majorFont>
        <a:latin typeface="Core Mellow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1845</TotalTime>
  <Words>1080</Words>
  <Application>Microsoft Office PowerPoint</Application>
  <PresentationFormat>Personnalisé</PresentationFormat>
  <Paragraphs>309</Paragraphs>
  <Slides>19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Innov’ et Vous</vt:lpstr>
      <vt:lpstr>Devenez innovateur  et innovatrice en santé </vt:lpstr>
      <vt:lpstr>Pourquoi innover à l'hôpital ?</vt:lpstr>
      <vt:lpstr>6 mois pour se lancer</vt:lpstr>
      <vt:lpstr>Comment innover avec MOBIS ?</vt:lpstr>
      <vt:lpstr>Rejoignez la communauté des innovateurs</vt:lpstr>
      <vt:lpstr>Rejoignez la communauté des innovateurs</vt:lpstr>
      <vt:lpstr>Partagez nous votre besoin,  on vous accompagne !</vt:lpstr>
      <vt:lpstr>Quelques éléments à respecter</vt:lpstr>
      <vt:lpstr>FAQ</vt:lpstr>
      <vt:lpstr>A vos agendas !</vt:lpstr>
      <vt:lpstr>Pour passer à l’action, complétez le formulaire !</vt:lpstr>
      <vt:lpstr>Décrivez votre équipe !</vt:lpstr>
      <vt:lpstr>Quel est le besoin ?</vt:lpstr>
      <vt:lpstr>Quelle est l’ampleur ?</vt:lpstr>
      <vt:lpstr>Qui est concerné ?</vt:lpstr>
      <vt:lpstr>Quel est le parcours actuel ?</vt:lpstr>
      <vt:lpstr>Votre projet idéal 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Innov’ et Vous</dc:title>
  <dc:creator>NOEL AURELIE</dc:creator>
  <cp:lastModifiedBy>NOEL AURELIE</cp:lastModifiedBy>
  <cp:revision>109</cp:revision>
  <dcterms:created xsi:type="dcterms:W3CDTF">2025-08-28T13:36:50Z</dcterms:created>
  <dcterms:modified xsi:type="dcterms:W3CDTF">2025-10-09T13:40:48Z</dcterms:modified>
</cp:coreProperties>
</file>